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9" r:id="rId1"/>
    <p:sldMasterId id="2147483733" r:id="rId2"/>
  </p:sldMasterIdLst>
  <p:notesMasterIdLst>
    <p:notesMasterId r:id="rId89"/>
  </p:notesMasterIdLst>
  <p:sldIdLst>
    <p:sldId id="256" r:id="rId3"/>
    <p:sldId id="258" r:id="rId4"/>
    <p:sldId id="345" r:id="rId5"/>
    <p:sldId id="346" r:id="rId6"/>
    <p:sldId id="347" r:id="rId7"/>
    <p:sldId id="259" r:id="rId8"/>
    <p:sldId id="260" r:id="rId9"/>
    <p:sldId id="261" r:id="rId10"/>
    <p:sldId id="263"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52" r:id="rId58"/>
    <p:sldId id="353" r:id="rId59"/>
    <p:sldId id="317" r:id="rId60"/>
    <p:sldId id="318" r:id="rId61"/>
    <p:sldId id="319" r:id="rId62"/>
    <p:sldId id="320" r:id="rId63"/>
    <p:sldId id="321" r:id="rId64"/>
    <p:sldId id="322" r:id="rId65"/>
    <p:sldId id="323" r:id="rId66"/>
    <p:sldId id="351"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Lst>
  <p:sldSz cx="9144000" cy="6858000" type="screen4x3"/>
  <p:notesSz cx="6858000" cy="9144000"/>
  <p:defaultTextStyle>
    <a:defPPr>
      <a:defRPr lang="sv-SE"/>
    </a:defPPr>
    <a:lvl1pPr marL="0" algn="l" defTabSz="912931" rtl="0" eaLnBrk="1" latinLnBrk="0" hangingPunct="1">
      <a:defRPr sz="1800" kern="1200">
        <a:solidFill>
          <a:schemeClr val="tx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DAAE7C-88CC-4D14-BD66-B2415EEB2943}">
          <p14:sldIdLst>
            <p14:sldId id="256"/>
            <p14:sldId id="258"/>
          </p14:sldIdLst>
        </p14:section>
        <p14:section name="Loading the Library" id="{3773F307-288B-4D06-8A6D-0734032F104E}">
          <p14:sldIdLst>
            <p14:sldId id="345"/>
            <p14:sldId id="346"/>
            <p14:sldId id="347"/>
          </p14:sldIdLst>
        </p14:section>
        <p14:section name="Library Introduction" id="{AE526487-3033-4E63-BCC9-1FCE69A5C2AE}">
          <p14:sldIdLst>
            <p14:sldId id="259"/>
            <p14:sldId id="260"/>
            <p14:sldId id="261"/>
            <p14:sldId id="263"/>
          </p14:sldIdLst>
        </p14:section>
        <p14:section name="Example 1" id="{700AEBA2-7108-4172-928A-DB13E5DCCAC2}">
          <p14:sldIdLst>
            <p14:sldId id="268"/>
            <p14:sldId id="269"/>
            <p14:sldId id="270"/>
            <p14:sldId id="271"/>
            <p14:sldId id="272"/>
            <p14:sldId id="273"/>
            <p14:sldId id="274"/>
            <p14:sldId id="275"/>
            <p14:sldId id="276"/>
            <p14:sldId id="277"/>
            <p14:sldId id="278"/>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2"/>
            <p14:sldId id="303"/>
            <p14:sldId id="304"/>
            <p14:sldId id="305"/>
            <p14:sldId id="306"/>
            <p14:sldId id="307"/>
          </p14:sldIdLst>
        </p14:section>
        <p14:section name="Example 2" id="{3CE5AE44-140C-4852-99DE-8C95076CDF87}">
          <p14:sldIdLst>
            <p14:sldId id="308"/>
            <p14:sldId id="309"/>
            <p14:sldId id="310"/>
            <p14:sldId id="311"/>
            <p14:sldId id="312"/>
            <p14:sldId id="313"/>
            <p14:sldId id="314"/>
            <p14:sldId id="315"/>
            <p14:sldId id="352"/>
            <p14:sldId id="353"/>
            <p14:sldId id="317"/>
            <p14:sldId id="318"/>
          </p14:sldIdLst>
        </p14:section>
        <p14:section name="Example 3" id="{BF7E5048-7DFC-457C-8C78-E8E686D393C4}">
          <p14:sldIdLst>
            <p14:sldId id="319"/>
            <p14:sldId id="320"/>
            <p14:sldId id="321"/>
            <p14:sldId id="322"/>
            <p14:sldId id="323"/>
          </p14:sldIdLst>
        </p14:section>
        <p14:section name="Bonus Example" id="{2ABDA68F-4BF5-4482-A90F-1C000B8B3884}">
          <p14:sldIdLst>
            <p14:sldId id="351"/>
          </p14:sldIdLst>
        </p14:section>
        <p14:section name="END" id="{27151EFA-AC92-41F5-B2D2-74C7ED9BEBA6}">
          <p14:sldIdLst>
            <p14:sldId id="324"/>
          </p14:sldIdLst>
        </p14:section>
        <p14:section name="Preparatory Homework" id="{DD980DB5-DFA7-4B15-BB13-2CEDE21DD5D6}">
          <p14:sldIdLst>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6" autoAdjust="0"/>
    <p:restoredTop sz="93233" autoAdjust="0"/>
  </p:normalViewPr>
  <p:slideViewPr>
    <p:cSldViewPr>
      <p:cViewPr varScale="1">
        <p:scale>
          <a:sx n="123" d="100"/>
          <a:sy n="123" d="100"/>
        </p:scale>
        <p:origin x="1518" y="90"/>
      </p:cViewPr>
      <p:guideLst>
        <p:guide orient="horz" pos="2160"/>
        <p:guide pos="288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FD2BD5-921C-439E-8DFF-A4F61DE909D5}" type="datetimeFigureOut">
              <a:rPr lang="en-US" smtClean="0"/>
              <a:t>11/15/2016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FD65BD-889F-459F-9228-0DCC861F694A}" type="slidenum">
              <a:rPr lang="en-US" smtClean="0"/>
              <a:t>‹#›</a:t>
            </a:fld>
            <a:endParaRPr lang="en-US"/>
          </a:p>
        </p:txBody>
      </p:sp>
    </p:spTree>
    <p:extLst>
      <p:ext uri="{BB962C8B-B14F-4D97-AF65-F5344CB8AC3E}">
        <p14:creationId xmlns:p14="http://schemas.microsoft.com/office/powerpoint/2010/main" val="957241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to</a:t>
            </a:r>
            <a:r>
              <a:rPr lang="en-US" baseline="0" dirty="0"/>
              <a:t> central station</a:t>
            </a:r>
          </a:p>
          <a:p>
            <a:r>
              <a:rPr lang="en-US" baseline="0" dirty="0"/>
              <a:t>Take line 3 or line 4 to </a:t>
            </a:r>
            <a:r>
              <a:rPr lang="en-US" baseline="0" dirty="0" err="1"/>
              <a:t>Nyl</a:t>
            </a:r>
            <a:r>
              <a:rPr lang="en-US" baseline="0" dirty="0"/>
              <a:t>… (</a:t>
            </a:r>
            <a:r>
              <a:rPr lang="en-US" baseline="0" dirty="0" err="1"/>
              <a:t>Stattnet</a:t>
            </a:r>
            <a:r>
              <a:rPr lang="en-US" baseline="0" dirty="0"/>
              <a:t>)</a:t>
            </a:r>
          </a:p>
          <a:p>
            <a:endParaRPr lang="en-US" dirty="0"/>
          </a:p>
        </p:txBody>
      </p:sp>
      <p:sp>
        <p:nvSpPr>
          <p:cNvPr id="4" name="Slide Number Placeholder 3"/>
          <p:cNvSpPr>
            <a:spLocks noGrp="1"/>
          </p:cNvSpPr>
          <p:nvPr>
            <p:ph type="sldNum" sz="quarter" idx="10"/>
          </p:nvPr>
        </p:nvSpPr>
        <p:spPr/>
        <p:txBody>
          <a:bodyPr/>
          <a:lstStyle/>
          <a:p>
            <a:pPr>
              <a:defRPr/>
            </a:pPr>
            <a:fld id="{2E16607F-F682-4ACC-9B48-EA7CEBC48E5D}" type="slidenum">
              <a:rPr lang="en-US" smtClean="0"/>
              <a:pPr>
                <a:defRPr/>
              </a:pPr>
              <a:t>1</a:t>
            </a:fld>
            <a:endParaRPr lang="en-US" dirty="0"/>
          </a:p>
        </p:txBody>
      </p:sp>
    </p:spTree>
    <p:extLst>
      <p:ext uri="{BB962C8B-B14F-4D97-AF65-F5344CB8AC3E}">
        <p14:creationId xmlns:p14="http://schemas.microsoft.com/office/powerpoint/2010/main" val="389149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13</a:t>
            </a:fld>
            <a:endParaRPr lang="en-US" dirty="0"/>
          </a:p>
        </p:txBody>
      </p:sp>
    </p:spTree>
    <p:extLst>
      <p:ext uri="{BB962C8B-B14F-4D97-AF65-F5344CB8AC3E}">
        <p14:creationId xmlns:p14="http://schemas.microsoft.com/office/powerpoint/2010/main" val="121184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14</a:t>
            </a:fld>
            <a:endParaRPr lang="en-US" dirty="0"/>
          </a:p>
        </p:txBody>
      </p:sp>
    </p:spTree>
    <p:extLst>
      <p:ext uri="{BB962C8B-B14F-4D97-AF65-F5344CB8AC3E}">
        <p14:creationId xmlns:p14="http://schemas.microsoft.com/office/powerpoint/2010/main" val="166324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15</a:t>
            </a:fld>
            <a:endParaRPr lang="en-US" dirty="0"/>
          </a:p>
        </p:txBody>
      </p:sp>
    </p:spTree>
    <p:extLst>
      <p:ext uri="{BB962C8B-B14F-4D97-AF65-F5344CB8AC3E}">
        <p14:creationId xmlns:p14="http://schemas.microsoft.com/office/powerpoint/2010/main" val="1227328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16</a:t>
            </a:fld>
            <a:endParaRPr lang="en-US" dirty="0"/>
          </a:p>
        </p:txBody>
      </p:sp>
    </p:spTree>
    <p:extLst>
      <p:ext uri="{BB962C8B-B14F-4D97-AF65-F5344CB8AC3E}">
        <p14:creationId xmlns:p14="http://schemas.microsoft.com/office/powerpoint/2010/main" val="297626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17</a:t>
            </a:fld>
            <a:endParaRPr lang="en-US" dirty="0"/>
          </a:p>
        </p:txBody>
      </p:sp>
    </p:spTree>
    <p:extLst>
      <p:ext uri="{BB962C8B-B14F-4D97-AF65-F5344CB8AC3E}">
        <p14:creationId xmlns:p14="http://schemas.microsoft.com/office/powerpoint/2010/main" val="163238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18</a:t>
            </a:fld>
            <a:endParaRPr lang="en-US" dirty="0"/>
          </a:p>
        </p:txBody>
      </p:sp>
    </p:spTree>
    <p:extLst>
      <p:ext uri="{BB962C8B-B14F-4D97-AF65-F5344CB8AC3E}">
        <p14:creationId xmlns:p14="http://schemas.microsoft.com/office/powerpoint/2010/main" val="3070460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19</a:t>
            </a:fld>
            <a:endParaRPr lang="en-US" dirty="0"/>
          </a:p>
        </p:txBody>
      </p:sp>
    </p:spTree>
    <p:extLst>
      <p:ext uri="{BB962C8B-B14F-4D97-AF65-F5344CB8AC3E}">
        <p14:creationId xmlns:p14="http://schemas.microsoft.com/office/powerpoint/2010/main" val="186832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20</a:t>
            </a:fld>
            <a:endParaRPr lang="en-US" dirty="0"/>
          </a:p>
        </p:txBody>
      </p:sp>
    </p:spTree>
    <p:extLst>
      <p:ext uri="{BB962C8B-B14F-4D97-AF65-F5344CB8AC3E}">
        <p14:creationId xmlns:p14="http://schemas.microsoft.com/office/powerpoint/2010/main" val="99138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21</a:t>
            </a:fld>
            <a:endParaRPr lang="en-US" dirty="0"/>
          </a:p>
        </p:txBody>
      </p:sp>
    </p:spTree>
    <p:extLst>
      <p:ext uri="{BB962C8B-B14F-4D97-AF65-F5344CB8AC3E}">
        <p14:creationId xmlns:p14="http://schemas.microsoft.com/office/powerpoint/2010/main" val="1572076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22</a:t>
            </a:fld>
            <a:endParaRPr lang="en-US" dirty="0"/>
          </a:p>
        </p:txBody>
      </p:sp>
    </p:spTree>
    <p:extLst>
      <p:ext uri="{BB962C8B-B14F-4D97-AF65-F5344CB8AC3E}">
        <p14:creationId xmlns:p14="http://schemas.microsoft.com/office/powerpoint/2010/main" val="2678567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a:t>
            </a:fld>
            <a:endParaRPr lang="en-US" dirty="0"/>
          </a:p>
        </p:txBody>
      </p:sp>
    </p:spTree>
    <p:extLst>
      <p:ext uri="{BB962C8B-B14F-4D97-AF65-F5344CB8AC3E}">
        <p14:creationId xmlns:p14="http://schemas.microsoft.com/office/powerpoint/2010/main" val="457804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23</a:t>
            </a:fld>
            <a:endParaRPr lang="en-US" dirty="0"/>
          </a:p>
        </p:txBody>
      </p:sp>
    </p:spTree>
    <p:extLst>
      <p:ext uri="{BB962C8B-B14F-4D97-AF65-F5344CB8AC3E}">
        <p14:creationId xmlns:p14="http://schemas.microsoft.com/office/powerpoint/2010/main" val="400693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24</a:t>
            </a:fld>
            <a:endParaRPr lang="en-US" dirty="0"/>
          </a:p>
        </p:txBody>
      </p:sp>
    </p:spTree>
    <p:extLst>
      <p:ext uri="{BB962C8B-B14F-4D97-AF65-F5344CB8AC3E}">
        <p14:creationId xmlns:p14="http://schemas.microsoft.com/office/powerpoint/2010/main" val="767483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25</a:t>
            </a:fld>
            <a:endParaRPr lang="en-US" dirty="0"/>
          </a:p>
        </p:txBody>
      </p:sp>
    </p:spTree>
    <p:extLst>
      <p:ext uri="{BB962C8B-B14F-4D97-AF65-F5344CB8AC3E}">
        <p14:creationId xmlns:p14="http://schemas.microsoft.com/office/powerpoint/2010/main" val="142767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26</a:t>
            </a:fld>
            <a:endParaRPr lang="en-US" dirty="0"/>
          </a:p>
        </p:txBody>
      </p:sp>
    </p:spTree>
    <p:extLst>
      <p:ext uri="{BB962C8B-B14F-4D97-AF65-F5344CB8AC3E}">
        <p14:creationId xmlns:p14="http://schemas.microsoft.com/office/powerpoint/2010/main" val="581500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27</a:t>
            </a:fld>
            <a:endParaRPr lang="en-US" dirty="0"/>
          </a:p>
        </p:txBody>
      </p:sp>
    </p:spTree>
    <p:extLst>
      <p:ext uri="{BB962C8B-B14F-4D97-AF65-F5344CB8AC3E}">
        <p14:creationId xmlns:p14="http://schemas.microsoft.com/office/powerpoint/2010/main" val="1279990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28</a:t>
            </a:fld>
            <a:endParaRPr lang="en-US" dirty="0"/>
          </a:p>
        </p:txBody>
      </p:sp>
    </p:spTree>
    <p:extLst>
      <p:ext uri="{BB962C8B-B14F-4D97-AF65-F5344CB8AC3E}">
        <p14:creationId xmlns:p14="http://schemas.microsoft.com/office/powerpoint/2010/main" val="2453793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29</a:t>
            </a:fld>
            <a:endParaRPr lang="en-US" dirty="0"/>
          </a:p>
        </p:txBody>
      </p:sp>
    </p:spTree>
    <p:extLst>
      <p:ext uri="{BB962C8B-B14F-4D97-AF65-F5344CB8AC3E}">
        <p14:creationId xmlns:p14="http://schemas.microsoft.com/office/powerpoint/2010/main" val="4263212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30</a:t>
            </a:fld>
            <a:endParaRPr lang="en-US" dirty="0"/>
          </a:p>
        </p:txBody>
      </p:sp>
    </p:spTree>
    <p:extLst>
      <p:ext uri="{BB962C8B-B14F-4D97-AF65-F5344CB8AC3E}">
        <p14:creationId xmlns:p14="http://schemas.microsoft.com/office/powerpoint/2010/main" val="3281017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31</a:t>
            </a:fld>
            <a:endParaRPr lang="en-US" dirty="0"/>
          </a:p>
        </p:txBody>
      </p:sp>
    </p:spTree>
    <p:extLst>
      <p:ext uri="{BB962C8B-B14F-4D97-AF65-F5344CB8AC3E}">
        <p14:creationId xmlns:p14="http://schemas.microsoft.com/office/powerpoint/2010/main" val="370779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32</a:t>
            </a:fld>
            <a:endParaRPr lang="en-US" dirty="0"/>
          </a:p>
        </p:txBody>
      </p:sp>
    </p:spTree>
    <p:extLst>
      <p:ext uri="{BB962C8B-B14F-4D97-AF65-F5344CB8AC3E}">
        <p14:creationId xmlns:p14="http://schemas.microsoft.com/office/powerpoint/2010/main" val="3615471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a:t>
            </a:fld>
            <a:endParaRPr lang="en-US" dirty="0"/>
          </a:p>
        </p:txBody>
      </p:sp>
    </p:spTree>
    <p:extLst>
      <p:ext uri="{BB962C8B-B14F-4D97-AF65-F5344CB8AC3E}">
        <p14:creationId xmlns:p14="http://schemas.microsoft.com/office/powerpoint/2010/main" val="2549947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33</a:t>
            </a:fld>
            <a:endParaRPr lang="en-US" dirty="0"/>
          </a:p>
        </p:txBody>
      </p:sp>
    </p:spTree>
    <p:extLst>
      <p:ext uri="{BB962C8B-B14F-4D97-AF65-F5344CB8AC3E}">
        <p14:creationId xmlns:p14="http://schemas.microsoft.com/office/powerpoint/2010/main" val="990959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34</a:t>
            </a:fld>
            <a:endParaRPr lang="en-US" dirty="0"/>
          </a:p>
        </p:txBody>
      </p:sp>
    </p:spTree>
    <p:extLst>
      <p:ext uri="{BB962C8B-B14F-4D97-AF65-F5344CB8AC3E}">
        <p14:creationId xmlns:p14="http://schemas.microsoft.com/office/powerpoint/2010/main" val="2043725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35</a:t>
            </a:fld>
            <a:endParaRPr lang="en-US" dirty="0"/>
          </a:p>
        </p:txBody>
      </p:sp>
    </p:spTree>
    <p:extLst>
      <p:ext uri="{BB962C8B-B14F-4D97-AF65-F5344CB8AC3E}">
        <p14:creationId xmlns:p14="http://schemas.microsoft.com/office/powerpoint/2010/main" val="3832012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36</a:t>
            </a:fld>
            <a:endParaRPr lang="en-US" dirty="0"/>
          </a:p>
        </p:txBody>
      </p:sp>
    </p:spTree>
    <p:extLst>
      <p:ext uri="{BB962C8B-B14F-4D97-AF65-F5344CB8AC3E}">
        <p14:creationId xmlns:p14="http://schemas.microsoft.com/office/powerpoint/2010/main" val="2244125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37</a:t>
            </a:fld>
            <a:endParaRPr lang="en-US" dirty="0"/>
          </a:p>
        </p:txBody>
      </p:sp>
    </p:spTree>
    <p:extLst>
      <p:ext uri="{BB962C8B-B14F-4D97-AF65-F5344CB8AC3E}">
        <p14:creationId xmlns:p14="http://schemas.microsoft.com/office/powerpoint/2010/main" val="233238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38</a:t>
            </a:fld>
            <a:endParaRPr lang="en-US" dirty="0"/>
          </a:p>
        </p:txBody>
      </p:sp>
    </p:spTree>
    <p:extLst>
      <p:ext uri="{BB962C8B-B14F-4D97-AF65-F5344CB8AC3E}">
        <p14:creationId xmlns:p14="http://schemas.microsoft.com/office/powerpoint/2010/main" val="2124513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39</a:t>
            </a:fld>
            <a:endParaRPr lang="en-US" dirty="0"/>
          </a:p>
        </p:txBody>
      </p:sp>
    </p:spTree>
    <p:extLst>
      <p:ext uri="{BB962C8B-B14F-4D97-AF65-F5344CB8AC3E}">
        <p14:creationId xmlns:p14="http://schemas.microsoft.com/office/powerpoint/2010/main" val="328082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40</a:t>
            </a:fld>
            <a:endParaRPr lang="en-US" dirty="0"/>
          </a:p>
        </p:txBody>
      </p:sp>
    </p:spTree>
    <p:extLst>
      <p:ext uri="{BB962C8B-B14F-4D97-AF65-F5344CB8AC3E}">
        <p14:creationId xmlns:p14="http://schemas.microsoft.com/office/powerpoint/2010/main" val="1836753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41</a:t>
            </a:fld>
            <a:endParaRPr lang="en-US" dirty="0"/>
          </a:p>
        </p:txBody>
      </p:sp>
    </p:spTree>
    <p:extLst>
      <p:ext uri="{BB962C8B-B14F-4D97-AF65-F5344CB8AC3E}">
        <p14:creationId xmlns:p14="http://schemas.microsoft.com/office/powerpoint/2010/main" val="1177204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42</a:t>
            </a:fld>
            <a:endParaRPr lang="en-US" dirty="0"/>
          </a:p>
        </p:txBody>
      </p:sp>
    </p:spTree>
    <p:extLst>
      <p:ext uri="{BB962C8B-B14F-4D97-AF65-F5344CB8AC3E}">
        <p14:creationId xmlns:p14="http://schemas.microsoft.com/office/powerpoint/2010/main" val="406050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7</a:t>
            </a:fld>
            <a:endParaRPr lang="en-US" dirty="0"/>
          </a:p>
        </p:txBody>
      </p:sp>
    </p:spTree>
    <p:extLst>
      <p:ext uri="{BB962C8B-B14F-4D97-AF65-F5344CB8AC3E}">
        <p14:creationId xmlns:p14="http://schemas.microsoft.com/office/powerpoint/2010/main" val="2713933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43</a:t>
            </a:fld>
            <a:endParaRPr lang="en-US" dirty="0"/>
          </a:p>
        </p:txBody>
      </p:sp>
    </p:spTree>
    <p:extLst>
      <p:ext uri="{BB962C8B-B14F-4D97-AF65-F5344CB8AC3E}">
        <p14:creationId xmlns:p14="http://schemas.microsoft.com/office/powerpoint/2010/main" val="1772269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44</a:t>
            </a:fld>
            <a:endParaRPr lang="en-US" dirty="0"/>
          </a:p>
        </p:txBody>
      </p:sp>
    </p:spTree>
    <p:extLst>
      <p:ext uri="{BB962C8B-B14F-4D97-AF65-F5344CB8AC3E}">
        <p14:creationId xmlns:p14="http://schemas.microsoft.com/office/powerpoint/2010/main" val="706020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45</a:t>
            </a:fld>
            <a:endParaRPr lang="en-US" dirty="0"/>
          </a:p>
        </p:txBody>
      </p:sp>
    </p:spTree>
    <p:extLst>
      <p:ext uri="{BB962C8B-B14F-4D97-AF65-F5344CB8AC3E}">
        <p14:creationId xmlns:p14="http://schemas.microsoft.com/office/powerpoint/2010/main" val="1573751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46</a:t>
            </a:fld>
            <a:endParaRPr lang="en-US" dirty="0"/>
          </a:p>
        </p:txBody>
      </p:sp>
    </p:spTree>
    <p:extLst>
      <p:ext uri="{BB962C8B-B14F-4D97-AF65-F5344CB8AC3E}">
        <p14:creationId xmlns:p14="http://schemas.microsoft.com/office/powerpoint/2010/main" val="1917063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47</a:t>
            </a:fld>
            <a:endParaRPr lang="en-US" dirty="0"/>
          </a:p>
        </p:txBody>
      </p:sp>
    </p:spTree>
    <p:extLst>
      <p:ext uri="{BB962C8B-B14F-4D97-AF65-F5344CB8AC3E}">
        <p14:creationId xmlns:p14="http://schemas.microsoft.com/office/powerpoint/2010/main" val="171051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48</a:t>
            </a:fld>
            <a:endParaRPr lang="en-US" dirty="0"/>
          </a:p>
        </p:txBody>
      </p:sp>
    </p:spTree>
    <p:extLst>
      <p:ext uri="{BB962C8B-B14F-4D97-AF65-F5344CB8AC3E}">
        <p14:creationId xmlns:p14="http://schemas.microsoft.com/office/powerpoint/2010/main" val="1002038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49</a:t>
            </a:fld>
            <a:endParaRPr lang="en-US" dirty="0"/>
          </a:p>
        </p:txBody>
      </p:sp>
    </p:spTree>
    <p:extLst>
      <p:ext uri="{BB962C8B-B14F-4D97-AF65-F5344CB8AC3E}">
        <p14:creationId xmlns:p14="http://schemas.microsoft.com/office/powerpoint/2010/main" val="2466315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50</a:t>
            </a:fld>
            <a:endParaRPr lang="en-US" dirty="0"/>
          </a:p>
        </p:txBody>
      </p:sp>
    </p:spTree>
    <p:extLst>
      <p:ext uri="{BB962C8B-B14F-4D97-AF65-F5344CB8AC3E}">
        <p14:creationId xmlns:p14="http://schemas.microsoft.com/office/powerpoint/2010/main" val="224167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51</a:t>
            </a:fld>
            <a:endParaRPr lang="en-US" dirty="0"/>
          </a:p>
        </p:txBody>
      </p:sp>
    </p:spTree>
    <p:extLst>
      <p:ext uri="{BB962C8B-B14F-4D97-AF65-F5344CB8AC3E}">
        <p14:creationId xmlns:p14="http://schemas.microsoft.com/office/powerpoint/2010/main" val="28903750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52</a:t>
            </a:fld>
            <a:endParaRPr lang="en-US" dirty="0"/>
          </a:p>
        </p:txBody>
      </p:sp>
    </p:spTree>
    <p:extLst>
      <p:ext uri="{BB962C8B-B14F-4D97-AF65-F5344CB8AC3E}">
        <p14:creationId xmlns:p14="http://schemas.microsoft.com/office/powerpoint/2010/main" val="41801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8</a:t>
            </a:fld>
            <a:endParaRPr lang="en-US" dirty="0"/>
          </a:p>
        </p:txBody>
      </p:sp>
    </p:spTree>
    <p:extLst>
      <p:ext uri="{BB962C8B-B14F-4D97-AF65-F5344CB8AC3E}">
        <p14:creationId xmlns:p14="http://schemas.microsoft.com/office/powerpoint/2010/main" val="3332716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53</a:t>
            </a:fld>
            <a:endParaRPr lang="en-US" dirty="0"/>
          </a:p>
        </p:txBody>
      </p:sp>
    </p:spTree>
    <p:extLst>
      <p:ext uri="{BB962C8B-B14F-4D97-AF65-F5344CB8AC3E}">
        <p14:creationId xmlns:p14="http://schemas.microsoft.com/office/powerpoint/2010/main" val="1213940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54</a:t>
            </a:fld>
            <a:endParaRPr lang="en-US" dirty="0"/>
          </a:p>
        </p:txBody>
      </p:sp>
    </p:spTree>
    <p:extLst>
      <p:ext uri="{BB962C8B-B14F-4D97-AF65-F5344CB8AC3E}">
        <p14:creationId xmlns:p14="http://schemas.microsoft.com/office/powerpoint/2010/main" val="2196241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55</a:t>
            </a:fld>
            <a:endParaRPr lang="en-US" dirty="0"/>
          </a:p>
        </p:txBody>
      </p:sp>
    </p:spTree>
    <p:extLst>
      <p:ext uri="{BB962C8B-B14F-4D97-AF65-F5344CB8AC3E}">
        <p14:creationId xmlns:p14="http://schemas.microsoft.com/office/powerpoint/2010/main" val="3922506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56</a:t>
            </a:fld>
            <a:endParaRPr lang="en-US" dirty="0"/>
          </a:p>
        </p:txBody>
      </p:sp>
    </p:spTree>
    <p:extLst>
      <p:ext uri="{BB962C8B-B14F-4D97-AF65-F5344CB8AC3E}">
        <p14:creationId xmlns:p14="http://schemas.microsoft.com/office/powerpoint/2010/main" val="3671247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57</a:t>
            </a:fld>
            <a:endParaRPr lang="en-US" dirty="0"/>
          </a:p>
        </p:txBody>
      </p:sp>
    </p:spTree>
    <p:extLst>
      <p:ext uri="{BB962C8B-B14F-4D97-AF65-F5344CB8AC3E}">
        <p14:creationId xmlns:p14="http://schemas.microsoft.com/office/powerpoint/2010/main" val="2420983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58</a:t>
            </a:fld>
            <a:endParaRPr lang="en-US" dirty="0"/>
          </a:p>
        </p:txBody>
      </p:sp>
    </p:spTree>
    <p:extLst>
      <p:ext uri="{BB962C8B-B14F-4D97-AF65-F5344CB8AC3E}">
        <p14:creationId xmlns:p14="http://schemas.microsoft.com/office/powerpoint/2010/main" val="355539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59</a:t>
            </a:fld>
            <a:endParaRPr lang="en-US" dirty="0"/>
          </a:p>
        </p:txBody>
      </p:sp>
    </p:spTree>
    <p:extLst>
      <p:ext uri="{BB962C8B-B14F-4D97-AF65-F5344CB8AC3E}">
        <p14:creationId xmlns:p14="http://schemas.microsoft.com/office/powerpoint/2010/main" val="2979700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60</a:t>
            </a:fld>
            <a:endParaRPr lang="en-US" dirty="0"/>
          </a:p>
        </p:txBody>
      </p:sp>
    </p:spTree>
    <p:extLst>
      <p:ext uri="{BB962C8B-B14F-4D97-AF65-F5344CB8AC3E}">
        <p14:creationId xmlns:p14="http://schemas.microsoft.com/office/powerpoint/2010/main" val="1606109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61</a:t>
            </a:fld>
            <a:endParaRPr lang="en-US" dirty="0"/>
          </a:p>
        </p:txBody>
      </p:sp>
    </p:spTree>
    <p:extLst>
      <p:ext uri="{BB962C8B-B14F-4D97-AF65-F5344CB8AC3E}">
        <p14:creationId xmlns:p14="http://schemas.microsoft.com/office/powerpoint/2010/main" val="2332641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62</a:t>
            </a:fld>
            <a:endParaRPr lang="en-US" dirty="0"/>
          </a:p>
        </p:txBody>
      </p:sp>
    </p:spTree>
    <p:extLst>
      <p:ext uri="{BB962C8B-B14F-4D97-AF65-F5344CB8AC3E}">
        <p14:creationId xmlns:p14="http://schemas.microsoft.com/office/powerpoint/2010/main" val="2740092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9</a:t>
            </a:fld>
            <a:endParaRPr lang="en-US" dirty="0"/>
          </a:p>
        </p:txBody>
      </p:sp>
    </p:spTree>
    <p:extLst>
      <p:ext uri="{BB962C8B-B14F-4D97-AF65-F5344CB8AC3E}">
        <p14:creationId xmlns:p14="http://schemas.microsoft.com/office/powerpoint/2010/main" val="2246466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63</a:t>
            </a:fld>
            <a:endParaRPr lang="en-US" dirty="0"/>
          </a:p>
        </p:txBody>
      </p:sp>
    </p:spTree>
    <p:extLst>
      <p:ext uri="{BB962C8B-B14F-4D97-AF65-F5344CB8AC3E}">
        <p14:creationId xmlns:p14="http://schemas.microsoft.com/office/powerpoint/2010/main" val="23031235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64</a:t>
            </a:fld>
            <a:endParaRPr lang="en-US" dirty="0"/>
          </a:p>
        </p:txBody>
      </p:sp>
    </p:spTree>
    <p:extLst>
      <p:ext uri="{BB962C8B-B14F-4D97-AF65-F5344CB8AC3E}">
        <p14:creationId xmlns:p14="http://schemas.microsoft.com/office/powerpoint/2010/main" val="751412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66</a:t>
            </a:fld>
            <a:endParaRPr lang="en-US" dirty="0"/>
          </a:p>
        </p:txBody>
      </p:sp>
    </p:spTree>
    <p:extLst>
      <p:ext uri="{BB962C8B-B14F-4D97-AF65-F5344CB8AC3E}">
        <p14:creationId xmlns:p14="http://schemas.microsoft.com/office/powerpoint/2010/main" val="559080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Airport to</a:t>
            </a:r>
            <a:r>
              <a:rPr lang="sv-SE" baseline="0" dirty="0"/>
              <a:t> central station</a:t>
            </a:r>
          </a:p>
          <a:p>
            <a:r>
              <a:rPr lang="sv-SE" baseline="0" dirty="0" err="1"/>
              <a:t>Take</a:t>
            </a:r>
            <a:r>
              <a:rPr lang="sv-SE" baseline="0" dirty="0"/>
              <a:t> </a:t>
            </a:r>
            <a:r>
              <a:rPr lang="sv-SE" baseline="0" dirty="0" err="1"/>
              <a:t>line</a:t>
            </a:r>
            <a:r>
              <a:rPr lang="sv-SE" baseline="0" dirty="0"/>
              <a:t> 3 or </a:t>
            </a:r>
            <a:r>
              <a:rPr lang="sv-SE" baseline="0" dirty="0" err="1"/>
              <a:t>line</a:t>
            </a:r>
            <a:r>
              <a:rPr lang="sv-SE" baseline="0" dirty="0"/>
              <a:t> 4 </a:t>
            </a:r>
            <a:r>
              <a:rPr lang="sv-SE" baseline="0" dirty="0" err="1"/>
              <a:t>to</a:t>
            </a:r>
            <a:r>
              <a:rPr lang="sv-SE" baseline="0" dirty="0"/>
              <a:t> </a:t>
            </a:r>
            <a:r>
              <a:rPr lang="sv-SE" baseline="0" dirty="0" err="1"/>
              <a:t>Nyl</a:t>
            </a:r>
            <a:r>
              <a:rPr lang="sv-SE" baseline="0" dirty="0"/>
              <a:t>… (</a:t>
            </a:r>
            <a:r>
              <a:rPr lang="sv-SE" baseline="0" dirty="0" err="1"/>
              <a:t>Stattnet</a:t>
            </a:r>
            <a:r>
              <a:rPr lang="sv-SE" baseline="0" dirty="0"/>
              <a:t>)</a:t>
            </a:r>
          </a:p>
          <a:p>
            <a:endParaRPr lang="sv-SE"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E16607F-F682-4ACC-9B48-EA7CEBC48E5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609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10</a:t>
            </a:fld>
            <a:endParaRPr lang="en-US" dirty="0"/>
          </a:p>
        </p:txBody>
      </p:sp>
    </p:spTree>
    <p:extLst>
      <p:ext uri="{BB962C8B-B14F-4D97-AF65-F5344CB8AC3E}">
        <p14:creationId xmlns:p14="http://schemas.microsoft.com/office/powerpoint/2010/main" val="394274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11</a:t>
            </a:fld>
            <a:endParaRPr lang="en-US" dirty="0"/>
          </a:p>
        </p:txBody>
      </p:sp>
    </p:spTree>
    <p:extLst>
      <p:ext uri="{BB962C8B-B14F-4D97-AF65-F5344CB8AC3E}">
        <p14:creationId xmlns:p14="http://schemas.microsoft.com/office/powerpoint/2010/main" val="1277479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12</a:t>
            </a:fld>
            <a:endParaRPr lang="en-US" dirty="0"/>
          </a:p>
        </p:txBody>
      </p:sp>
    </p:spTree>
    <p:extLst>
      <p:ext uri="{BB962C8B-B14F-4D97-AF65-F5344CB8AC3E}">
        <p14:creationId xmlns:p14="http://schemas.microsoft.com/office/powerpoint/2010/main" val="1975654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_en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18878977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5" name="think-cell Slide" r:id="rId4" imgW="270" imgH="270" progId="TCLayout.ActiveDocument.1">
                  <p:embed/>
                </p:oleObj>
              </mc:Choice>
              <mc:Fallback>
                <p:oleObj name="think-cell Slide" r:id="rId4" imgW="270" imgH="270" progId="TCLayout.ActiveDocument.1">
                  <p:embed/>
                  <p:pic>
                    <p:nvPicPr>
                      <p:cNvPr id="5" name="Objek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8185" y="2636381"/>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ruta 5"/>
          <p:cNvSpPr txBox="1"/>
          <p:nvPr/>
        </p:nvSpPr>
        <p:spPr>
          <a:xfrm>
            <a:off x="7103422" y="263482"/>
            <a:ext cx="1779654" cy="430887"/>
          </a:xfrm>
          <a:prstGeom prst="rect">
            <a:avLst/>
          </a:prstGeom>
          <a:noFill/>
        </p:spPr>
        <p:txBody>
          <a:bodyPr wrap="none" rtlCol="0">
            <a:spAutoFit/>
          </a:bodyPr>
          <a:lstStyle/>
          <a:p>
            <a:r>
              <a:rPr lang="sv-SE" sz="1100" b="1" dirty="0"/>
              <a:t>KTH ROYAL INSTITUTE</a:t>
            </a:r>
            <a:br>
              <a:rPr lang="sv-SE" sz="1100" b="1" dirty="0"/>
            </a:br>
            <a:r>
              <a:rPr lang="sv-SE" sz="1100" b="1" dirty="0"/>
              <a:t>OF</a:t>
            </a:r>
            <a:r>
              <a:rPr lang="sv-SE" sz="1100" b="1" baseline="0" dirty="0"/>
              <a:t> TECHNOLOGY</a:t>
            </a:r>
            <a:endParaRPr lang="sv-SE" sz="1100" b="1" dirty="0"/>
          </a:p>
        </p:txBody>
      </p:sp>
    </p:spTree>
    <p:extLst>
      <p:ext uri="{BB962C8B-B14F-4D97-AF65-F5344CB8AC3E}">
        <p14:creationId xmlns:p14="http://schemas.microsoft.com/office/powerpoint/2010/main" val="345684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latshållare för innehåll 2"/>
          <p:cNvSpPr>
            <a:spLocks noGrp="1"/>
          </p:cNvSpPr>
          <p:nvPr>
            <p:ph idx="1"/>
          </p:nvPr>
        </p:nvSpPr>
        <p:spPr>
          <a:xfrm>
            <a:off x="1619250" y="1582739"/>
            <a:ext cx="6935788"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solidFill>
                  <a:schemeClr val="tx1"/>
                </a:solidFill>
              </a:defRPr>
            </a:lvl1pPr>
          </a:lstStyle>
          <a:p>
            <a:r>
              <a:rPr lang="sv-SE"/>
              <a:t>2016-11-20</a:t>
            </a:r>
          </a:p>
        </p:txBody>
      </p:sp>
      <p:sp>
        <p:nvSpPr>
          <p:cNvPr id="14" name="Platshållare för bildnummer 5"/>
          <p:cNvSpPr>
            <a:spLocks noGrp="1"/>
          </p:cNvSpPr>
          <p:nvPr>
            <p:ph type="sldNum" sz="quarter" idx="12"/>
          </p:nvPr>
        </p:nvSpPr>
        <p:spPr>
          <a:xfrm>
            <a:off x="8172399" y="6301410"/>
            <a:ext cx="531863" cy="365125"/>
          </a:xfrm>
        </p:spPr>
        <p:txBody>
          <a:bodyPr/>
          <a:lstStyle>
            <a:lvl1pPr>
              <a:defRPr sz="1100">
                <a:solidFill>
                  <a:schemeClr val="tx1"/>
                </a:solidFill>
              </a:defRPr>
            </a:lvl1pPr>
          </a:lstStyle>
          <a:p>
            <a:fld id="{227F0B53-9592-4779-891F-997228E46E01}" type="slidenum">
              <a:rPr lang="sv-SE" smtClean="0"/>
              <a:t>‹#›</a:t>
            </a:fld>
            <a:endParaRPr lang="sv-SE"/>
          </a:p>
        </p:txBody>
      </p:sp>
      <p:sp>
        <p:nvSpPr>
          <p:cNvPr id="15"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tx1"/>
                </a:solidFill>
              </a:defRPr>
            </a:lvl1pPr>
          </a:lstStyle>
          <a:p>
            <a:r>
              <a:rPr lang="sv-SE"/>
              <a:t>OpenIPSL Tutorial</a:t>
            </a:r>
          </a:p>
        </p:txBody>
      </p:sp>
    </p:spTree>
    <p:extLst>
      <p:ext uri="{BB962C8B-B14F-4D97-AF65-F5344CB8AC3E}">
        <p14:creationId xmlns:p14="http://schemas.microsoft.com/office/powerpoint/2010/main" val="151781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619251" y="982459"/>
            <a:ext cx="6935788" cy="668338"/>
          </a:xfrm>
        </p:spPr>
        <p:txBody>
          <a:bodyPr/>
          <a:lstStyle/>
          <a:p>
            <a:r>
              <a:rPr lang="en-US"/>
              <a:t>Click to edit Master title style</a:t>
            </a:r>
            <a:endParaRPr lang="en-GB" dirty="0"/>
          </a:p>
        </p:txBody>
      </p:sp>
      <p:sp>
        <p:nvSpPr>
          <p:cNvPr id="3" name="Platshållare för innehåll 2"/>
          <p:cNvSpPr>
            <a:spLocks noGrp="1"/>
          </p:cNvSpPr>
          <p:nvPr>
            <p:ph idx="1"/>
          </p:nvPr>
        </p:nvSpPr>
        <p:spPr>
          <a:xfrm>
            <a:off x="1619251" y="2057412"/>
            <a:ext cx="6935788" cy="360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latshållare för datum 3"/>
          <p:cNvSpPr>
            <a:spLocks noGrp="1"/>
          </p:cNvSpPr>
          <p:nvPr>
            <p:ph type="dt" sz="half" idx="10"/>
          </p:nvPr>
        </p:nvSpPr>
        <p:spPr/>
        <p:txBody>
          <a:bodyPr/>
          <a:lstStyle/>
          <a:p>
            <a:r>
              <a:rPr lang="sv-SE"/>
              <a:t>2016-11-20</a:t>
            </a:r>
          </a:p>
        </p:txBody>
      </p:sp>
      <p:sp>
        <p:nvSpPr>
          <p:cNvPr id="6" name="Platshållare för bildnummer 5"/>
          <p:cNvSpPr>
            <a:spLocks noGrp="1"/>
          </p:cNvSpPr>
          <p:nvPr>
            <p:ph type="sldNum" sz="quarter" idx="12"/>
          </p:nvPr>
        </p:nvSpPr>
        <p:spPr/>
        <p:txBody>
          <a:bodyPr/>
          <a:lstStyle/>
          <a:p>
            <a:fld id="{227F0B53-9592-4779-891F-997228E46E01}" type="slidenum">
              <a:rPr lang="sv-SE" smtClean="0"/>
              <a:t>‹#›</a:t>
            </a:fld>
            <a:endParaRPr lang="sv-SE"/>
          </a:p>
        </p:txBody>
      </p:sp>
      <p:sp>
        <p:nvSpPr>
          <p:cNvPr id="5" name="Platshållare för sidfot 4"/>
          <p:cNvSpPr>
            <a:spLocks noGrp="1"/>
          </p:cNvSpPr>
          <p:nvPr>
            <p:ph type="ftr" sz="quarter" idx="11"/>
          </p:nvPr>
        </p:nvSpPr>
        <p:spPr>
          <a:xfrm>
            <a:off x="1619251" y="6308738"/>
            <a:ext cx="2895600" cy="365125"/>
          </a:xfrm>
        </p:spPr>
        <p:txBody>
          <a:bodyPr lIns="0" tIns="0" rIns="0" bIns="0" anchor="t"/>
          <a:lstStyle>
            <a:lvl1pPr algn="l">
              <a:lnSpc>
                <a:spcPts val="899"/>
              </a:lnSpc>
              <a:defRPr sz="7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796866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_en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7" name="think-cell Slide" r:id="rId4" imgW="270" imgH="270" progId="TCLayout.ActiveDocument.1">
                  <p:embed/>
                </p:oleObj>
              </mc:Choice>
              <mc:Fallback>
                <p:oleObj name="think-cell Slide" r:id="rId4" imgW="270" imgH="270" progId="TCLayout.ActiveDocument.1">
                  <p:embed/>
                  <p:pic>
                    <p:nvPicPr>
                      <p:cNvPr id="5" name="Objek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7963" y="2276872"/>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ruta 5"/>
          <p:cNvSpPr txBox="1"/>
          <p:nvPr/>
        </p:nvSpPr>
        <p:spPr>
          <a:xfrm>
            <a:off x="7103422" y="263482"/>
            <a:ext cx="1779654" cy="430887"/>
          </a:xfrm>
          <a:prstGeom prst="rect">
            <a:avLst/>
          </a:prstGeom>
          <a:noFill/>
        </p:spPr>
        <p:txBody>
          <a:bodyPr wrap="none" rtlCol="0">
            <a:spAutoFit/>
          </a:bodyPr>
          <a:lstStyle/>
          <a:p>
            <a:r>
              <a:rPr lang="sv-SE" sz="1100" b="1" dirty="0"/>
              <a:t>KTH ROYAL INSTITUTE</a:t>
            </a:r>
            <a:br>
              <a:rPr lang="sv-SE" sz="1100" b="1" dirty="0"/>
            </a:br>
            <a:r>
              <a:rPr lang="sv-SE" sz="1100" b="1" dirty="0"/>
              <a:t>OF</a:t>
            </a:r>
            <a:r>
              <a:rPr lang="sv-SE" sz="1100" b="1" baseline="0" dirty="0"/>
              <a:t> TECHNOLOGY</a:t>
            </a:r>
            <a:endParaRPr lang="sv-SE" sz="1100" b="1" dirty="0"/>
          </a:p>
        </p:txBody>
      </p:sp>
    </p:spTree>
    <p:extLst>
      <p:ext uri="{BB962C8B-B14F-4D97-AF65-F5344CB8AC3E}">
        <p14:creationId xmlns:p14="http://schemas.microsoft.com/office/powerpoint/2010/main" val="3407169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7963" y="2276872"/>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558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6" name="Rubrik 1"/>
          <p:cNvSpPr>
            <a:spLocks noGrp="1"/>
          </p:cNvSpPr>
          <p:nvPr>
            <p:ph type="title"/>
          </p:nvPr>
        </p:nvSpPr>
        <p:spPr>
          <a:xfrm>
            <a:off x="1308620" y="332656"/>
            <a:ext cx="7511852" cy="668338"/>
          </a:xfrm>
        </p:spPr>
        <p:txBody>
          <a:bodyPr/>
          <a:lstStyle/>
          <a:p>
            <a:r>
              <a:rPr lang="en-US" dirty="0"/>
              <a:t>Click to edit Master title style</a:t>
            </a:r>
            <a:endParaRPr lang="en-GB" dirty="0"/>
          </a:p>
        </p:txBody>
      </p:sp>
      <p:sp>
        <p:nvSpPr>
          <p:cNvPr id="7" name="Platshållare för innehåll 2"/>
          <p:cNvSpPr>
            <a:spLocks noGrp="1"/>
          </p:cNvSpPr>
          <p:nvPr>
            <p:ph idx="1"/>
          </p:nvPr>
        </p:nvSpPr>
        <p:spPr>
          <a:xfrm>
            <a:off x="323528" y="1340768"/>
            <a:ext cx="8496944" cy="43202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9"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0"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312982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323528" y="1340768"/>
            <a:ext cx="4608512" cy="43202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Platshållare för bild 8"/>
          <p:cNvSpPr>
            <a:spLocks noGrp="1"/>
          </p:cNvSpPr>
          <p:nvPr>
            <p:ph type="pic" sz="quarter" idx="13"/>
          </p:nvPr>
        </p:nvSpPr>
        <p:spPr>
          <a:xfrm>
            <a:off x="5226050" y="1340768"/>
            <a:ext cx="3328988" cy="4320257"/>
          </a:xfrm>
        </p:spPr>
        <p:txBody>
          <a:bodyPr/>
          <a:lstStyle/>
          <a:p>
            <a:r>
              <a:rPr lang="en-US" dirty="0"/>
              <a:t>Click icon to add picture</a:t>
            </a:r>
            <a:endParaRPr lang="en-GB" dirty="0"/>
          </a:p>
        </p:txBody>
      </p:sp>
      <p:sp>
        <p:nvSpPr>
          <p:cNvPr id="8" name="Rubrik 1"/>
          <p:cNvSpPr>
            <a:spLocks noGrp="1"/>
          </p:cNvSpPr>
          <p:nvPr>
            <p:ph type="title"/>
          </p:nvPr>
        </p:nvSpPr>
        <p:spPr>
          <a:xfrm>
            <a:off x="1331640" y="332656"/>
            <a:ext cx="7223398" cy="668338"/>
          </a:xfrm>
        </p:spPr>
        <p:txBody>
          <a:bodyPr/>
          <a:lstStyle/>
          <a:p>
            <a:r>
              <a:rPr lang="en-US" dirty="0"/>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677708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graph">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395536" y="1582740"/>
            <a:ext cx="4564992"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latshållare för diagram 7"/>
          <p:cNvSpPr>
            <a:spLocks noGrp="1"/>
          </p:cNvSpPr>
          <p:nvPr>
            <p:ph type="chart" sz="quarter" idx="13"/>
          </p:nvPr>
        </p:nvSpPr>
        <p:spPr>
          <a:xfrm>
            <a:off x="5226050" y="1582740"/>
            <a:ext cx="3328988" cy="4078286"/>
          </a:xfrm>
        </p:spPr>
        <p:txBody>
          <a:bodyPr>
            <a:normAutofit/>
          </a:bodyPr>
          <a:lstStyle>
            <a:lvl1pPr>
              <a:defRPr sz="1400"/>
            </a:lvl1pPr>
          </a:lstStyle>
          <a:p>
            <a:r>
              <a:rPr lang="en-US"/>
              <a:t>Click icon to add chart</a:t>
            </a:r>
            <a:endParaRPr lang="en-GB"/>
          </a:p>
        </p:txBody>
      </p:sp>
      <p:sp>
        <p:nvSpPr>
          <p:cNvPr id="9"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324549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dirty="0"/>
          </a:p>
        </p:txBody>
      </p:sp>
      <p:sp>
        <p:nvSpPr>
          <p:cNvPr id="8" name="Platshållare för bild 8"/>
          <p:cNvSpPr>
            <a:spLocks noGrp="1"/>
          </p:cNvSpPr>
          <p:nvPr>
            <p:ph type="pic" sz="quarter" idx="14"/>
          </p:nvPr>
        </p:nvSpPr>
        <p:spPr>
          <a:xfrm>
            <a:off x="1619250" y="1582739"/>
            <a:ext cx="3328988" cy="4078286"/>
          </a:xfrm>
        </p:spPr>
        <p:txBody>
          <a:bodyPr/>
          <a:lstStyle/>
          <a:p>
            <a:r>
              <a:rPr lang="en-US"/>
              <a:t>Click icon to add picture</a:t>
            </a:r>
            <a:endParaRPr lang="en-GB" dirty="0"/>
          </a:p>
        </p:txBody>
      </p:sp>
      <p:sp>
        <p:nvSpPr>
          <p:cNvPr id="10"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11"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2"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3"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52940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0639" y="1582739"/>
            <a:ext cx="9208426" cy="4713858"/>
          </a:xfrm>
          <a:custGeom>
            <a:avLst/>
            <a:gdLst>
              <a:gd name="connsiteX0" fmla="*/ 708568 w 9144000"/>
              <a:gd name="connsiteY0" fmla="*/ 0 h 4251325"/>
              <a:gd name="connsiteX1" fmla="*/ 9144000 w 9144000"/>
              <a:gd name="connsiteY1" fmla="*/ 0 h 4251325"/>
              <a:gd name="connsiteX2" fmla="*/ 9144000 w 9144000"/>
              <a:gd name="connsiteY2" fmla="*/ 0 h 4251325"/>
              <a:gd name="connsiteX3" fmla="*/ 9144000 w 9144000"/>
              <a:gd name="connsiteY3" fmla="*/ 3542757 h 4251325"/>
              <a:gd name="connsiteX4" fmla="*/ 8435432 w 9144000"/>
              <a:gd name="connsiteY4" fmla="*/ 4251325 h 4251325"/>
              <a:gd name="connsiteX5" fmla="*/ 0 w 9144000"/>
              <a:gd name="connsiteY5" fmla="*/ 4251325 h 4251325"/>
              <a:gd name="connsiteX6" fmla="*/ 0 w 9144000"/>
              <a:gd name="connsiteY6" fmla="*/ 4251325 h 4251325"/>
              <a:gd name="connsiteX7" fmla="*/ 0 w 9144000"/>
              <a:gd name="connsiteY7" fmla="*/ 708568 h 4251325"/>
              <a:gd name="connsiteX8" fmla="*/ 708568 w 9144000"/>
              <a:gd name="connsiteY8" fmla="*/ 0 h 4251325"/>
              <a:gd name="connsiteX0" fmla="*/ 180030 w 9301262"/>
              <a:gd name="connsiteY0" fmla="*/ 0 h 4260850"/>
              <a:gd name="connsiteX1" fmla="*/ 9301262 w 9301262"/>
              <a:gd name="connsiteY1" fmla="*/ 9525 h 4260850"/>
              <a:gd name="connsiteX2" fmla="*/ 9301262 w 9301262"/>
              <a:gd name="connsiteY2" fmla="*/ 9525 h 4260850"/>
              <a:gd name="connsiteX3" fmla="*/ 9301262 w 9301262"/>
              <a:gd name="connsiteY3" fmla="*/ 3552282 h 4260850"/>
              <a:gd name="connsiteX4" fmla="*/ 8592694 w 9301262"/>
              <a:gd name="connsiteY4" fmla="*/ 4260850 h 4260850"/>
              <a:gd name="connsiteX5" fmla="*/ 157262 w 9301262"/>
              <a:gd name="connsiteY5" fmla="*/ 4260850 h 4260850"/>
              <a:gd name="connsiteX6" fmla="*/ 157262 w 9301262"/>
              <a:gd name="connsiteY6" fmla="*/ 4260850 h 4260850"/>
              <a:gd name="connsiteX7" fmla="*/ 157262 w 9301262"/>
              <a:gd name="connsiteY7" fmla="*/ 718093 h 4260850"/>
              <a:gd name="connsiteX8" fmla="*/ 180030 w 9301262"/>
              <a:gd name="connsiteY8" fmla="*/ 0 h 4260850"/>
              <a:gd name="connsiteX0" fmla="*/ 23406 w 9144638"/>
              <a:gd name="connsiteY0" fmla="*/ 0 h 4260850"/>
              <a:gd name="connsiteX1" fmla="*/ 9144638 w 9144638"/>
              <a:gd name="connsiteY1" fmla="*/ 9525 h 4260850"/>
              <a:gd name="connsiteX2" fmla="*/ 9144638 w 9144638"/>
              <a:gd name="connsiteY2" fmla="*/ 9525 h 4260850"/>
              <a:gd name="connsiteX3" fmla="*/ 9144638 w 9144638"/>
              <a:gd name="connsiteY3" fmla="*/ 3552282 h 4260850"/>
              <a:gd name="connsiteX4" fmla="*/ 8436070 w 9144638"/>
              <a:gd name="connsiteY4" fmla="*/ 4260850 h 4260850"/>
              <a:gd name="connsiteX5" fmla="*/ 638 w 9144638"/>
              <a:gd name="connsiteY5" fmla="*/ 4260850 h 4260850"/>
              <a:gd name="connsiteX6" fmla="*/ 638 w 9144638"/>
              <a:gd name="connsiteY6" fmla="*/ 4260850 h 4260850"/>
              <a:gd name="connsiteX7" fmla="*/ 638 w 9144638"/>
              <a:gd name="connsiteY7" fmla="*/ 718093 h 4260850"/>
              <a:gd name="connsiteX8" fmla="*/ 23406 w 9144638"/>
              <a:gd name="connsiteY8" fmla="*/ 0 h 4260850"/>
              <a:gd name="connsiteX0" fmla="*/ 11705 w 9161512"/>
              <a:gd name="connsiteY0" fmla="*/ 9525 h 4251325"/>
              <a:gd name="connsiteX1" fmla="*/ 9161512 w 9161512"/>
              <a:gd name="connsiteY1" fmla="*/ 0 h 4251325"/>
              <a:gd name="connsiteX2" fmla="*/ 9161512 w 9161512"/>
              <a:gd name="connsiteY2" fmla="*/ 0 h 4251325"/>
              <a:gd name="connsiteX3" fmla="*/ 9161512 w 9161512"/>
              <a:gd name="connsiteY3" fmla="*/ 3542757 h 4251325"/>
              <a:gd name="connsiteX4" fmla="*/ 8452944 w 9161512"/>
              <a:gd name="connsiteY4" fmla="*/ 4251325 h 4251325"/>
              <a:gd name="connsiteX5" fmla="*/ 17512 w 9161512"/>
              <a:gd name="connsiteY5" fmla="*/ 4251325 h 4251325"/>
              <a:gd name="connsiteX6" fmla="*/ 17512 w 9161512"/>
              <a:gd name="connsiteY6" fmla="*/ 4251325 h 4251325"/>
              <a:gd name="connsiteX7" fmla="*/ 17512 w 9161512"/>
              <a:gd name="connsiteY7" fmla="*/ 708568 h 4251325"/>
              <a:gd name="connsiteX8" fmla="*/ 11705 w 9161512"/>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8441308 w 9149876"/>
              <a:gd name="connsiteY4" fmla="*/ 42513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1316608 w 9149876"/>
              <a:gd name="connsiteY4" fmla="*/ 39465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542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23432 w 9156700"/>
              <a:gd name="connsiteY4" fmla="*/ 39465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0 w 9156700"/>
              <a:gd name="connsiteY6" fmla="*/ 4270375 h 4270375"/>
              <a:gd name="connsiteX7" fmla="*/ 12700 w 9156700"/>
              <a:gd name="connsiteY7" fmla="*/ 708568 h 4270375"/>
              <a:gd name="connsiteX8" fmla="*/ 6893 w 9156700"/>
              <a:gd name="connsiteY8" fmla="*/ 9525 h 427037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084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211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57675 h 4283160"/>
              <a:gd name="connsiteX7" fmla="*/ 12700 w 9156700"/>
              <a:gd name="connsiteY7" fmla="*/ 708568 h 4283160"/>
              <a:gd name="connsiteX8" fmla="*/ 6893 w 9156700"/>
              <a:gd name="connsiteY8" fmla="*/ 9525 h 4283160"/>
              <a:gd name="connsiteX0" fmla="*/ 13243 w 9163050"/>
              <a:gd name="connsiteY0" fmla="*/ 9525 h 4295946"/>
              <a:gd name="connsiteX1" fmla="*/ 9163050 w 9163050"/>
              <a:gd name="connsiteY1" fmla="*/ 0 h 4295946"/>
              <a:gd name="connsiteX2" fmla="*/ 9163050 w 9163050"/>
              <a:gd name="connsiteY2" fmla="*/ 0 h 4295946"/>
              <a:gd name="connsiteX3" fmla="*/ 9163050 w 9163050"/>
              <a:gd name="connsiteY3" fmla="*/ 3923757 h 4295946"/>
              <a:gd name="connsiteX4" fmla="*/ 1348832 w 9163050"/>
              <a:gd name="connsiteY4" fmla="*/ 3921125 h 4295946"/>
              <a:gd name="connsiteX5" fmla="*/ 1209675 w 9163050"/>
              <a:gd name="connsiteY5" fmla="*/ 4283160 h 4295946"/>
              <a:gd name="connsiteX6" fmla="*/ 0 w 9163050"/>
              <a:gd name="connsiteY6" fmla="*/ 4295946 h 4295946"/>
              <a:gd name="connsiteX7" fmla="*/ 19050 w 9163050"/>
              <a:gd name="connsiteY7" fmla="*/ 708568 h 4295946"/>
              <a:gd name="connsiteX8" fmla="*/ 13243 w 9163050"/>
              <a:gd name="connsiteY8" fmla="*/ 9525 h 4295946"/>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1 h 4283160"/>
              <a:gd name="connsiteX7" fmla="*/ 12700 w 9156700"/>
              <a:gd name="connsiteY7" fmla="*/ 708568 h 4283160"/>
              <a:gd name="connsiteX8" fmla="*/ 6893 w 9156700"/>
              <a:gd name="connsiteY8" fmla="*/ 9525 h 4283160"/>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2 h 4283160"/>
              <a:gd name="connsiteX7" fmla="*/ 12700 w 9156700"/>
              <a:gd name="connsiteY7" fmla="*/ 708568 h 4283160"/>
              <a:gd name="connsiteX8" fmla="*/ 6893 w 9156700"/>
              <a:gd name="connsiteY8" fmla="*/ 9525 h 4283160"/>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30693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59604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6812"/>
              <a:gd name="connsiteX1" fmla="*/ 9156700 w 9156700"/>
              <a:gd name="connsiteY1" fmla="*/ 0 h 4276812"/>
              <a:gd name="connsiteX2" fmla="*/ 9156700 w 9156700"/>
              <a:gd name="connsiteY2" fmla="*/ 0 h 4276812"/>
              <a:gd name="connsiteX3" fmla="*/ 9156700 w 9156700"/>
              <a:gd name="connsiteY3" fmla="*/ 3923757 h 4276812"/>
              <a:gd name="connsiteX4" fmla="*/ 1342482 w 9156700"/>
              <a:gd name="connsiteY4" fmla="*/ 3959604 h 4276812"/>
              <a:gd name="connsiteX5" fmla="*/ 1203325 w 9156700"/>
              <a:gd name="connsiteY5" fmla="*/ 4267882 h 4276812"/>
              <a:gd name="connsiteX6" fmla="*/ 0 w 9156700"/>
              <a:gd name="connsiteY6" fmla="*/ 4276812 h 4276812"/>
              <a:gd name="connsiteX7" fmla="*/ 12700 w 9156700"/>
              <a:gd name="connsiteY7" fmla="*/ 708568 h 4276812"/>
              <a:gd name="connsiteX8" fmla="*/ 6893 w 9156700"/>
              <a:gd name="connsiteY8" fmla="*/ 9525 h 427681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69276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54641"/>
              <a:gd name="connsiteY0" fmla="*/ 9525 h 4267882"/>
              <a:gd name="connsiteX1" fmla="*/ 9149876 w 9154641"/>
              <a:gd name="connsiteY1" fmla="*/ 0 h 4267882"/>
              <a:gd name="connsiteX2" fmla="*/ 9149876 w 9154641"/>
              <a:gd name="connsiteY2" fmla="*/ 0 h 4267882"/>
              <a:gd name="connsiteX3" fmla="*/ 9154641 w 9154641"/>
              <a:gd name="connsiteY3" fmla="*/ 3952802 h 4267882"/>
              <a:gd name="connsiteX4" fmla="*/ 1338039 w 9154641"/>
              <a:gd name="connsiteY4" fmla="*/ 3954857 h 4267882"/>
              <a:gd name="connsiteX5" fmla="*/ 1196501 w 9154641"/>
              <a:gd name="connsiteY5" fmla="*/ 4267882 h 4267882"/>
              <a:gd name="connsiteX6" fmla="*/ 2701 w 9154641"/>
              <a:gd name="connsiteY6" fmla="*/ 4264722 h 4267882"/>
              <a:gd name="connsiteX7" fmla="*/ 5876 w 9154641"/>
              <a:gd name="connsiteY7" fmla="*/ 708568 h 4267882"/>
              <a:gd name="connsiteX8" fmla="*/ 69 w 9154641"/>
              <a:gd name="connsiteY8" fmla="*/ 9525 h 4267882"/>
              <a:gd name="connsiteX0" fmla="*/ 69 w 9154641"/>
              <a:gd name="connsiteY0" fmla="*/ 0 h 4277584"/>
              <a:gd name="connsiteX1" fmla="*/ 9149876 w 9154641"/>
              <a:gd name="connsiteY1" fmla="*/ 9702 h 4277584"/>
              <a:gd name="connsiteX2" fmla="*/ 9149876 w 9154641"/>
              <a:gd name="connsiteY2" fmla="*/ 9702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174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0600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7847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19844 w 9150032"/>
              <a:gd name="connsiteY4" fmla="*/ 3967847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5 w 9150032"/>
              <a:gd name="connsiteY4" fmla="*/ 3960599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3115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3115 w 9150032"/>
              <a:gd name="connsiteY5" fmla="*/ 4275168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4831"/>
              <a:gd name="connsiteX1" fmla="*/ 9149876 w 9150032"/>
              <a:gd name="connsiteY1" fmla="*/ 9702 h 4284831"/>
              <a:gd name="connsiteX2" fmla="*/ 9149876 w 9150032"/>
              <a:gd name="connsiteY2" fmla="*/ 89 h 4284831"/>
              <a:gd name="connsiteX3" fmla="*/ 9141983 w 9150032"/>
              <a:gd name="connsiteY3" fmla="*/ 3960138 h 4284831"/>
              <a:gd name="connsiteX4" fmla="*/ 1326965 w 9150032"/>
              <a:gd name="connsiteY4" fmla="*/ 3960599 h 4284831"/>
              <a:gd name="connsiteX5" fmla="*/ 1210742 w 9150032"/>
              <a:gd name="connsiteY5" fmla="*/ 4284831 h 4284831"/>
              <a:gd name="connsiteX6" fmla="*/ 2701 w 9150032"/>
              <a:gd name="connsiteY6" fmla="*/ 4279257 h 4284831"/>
              <a:gd name="connsiteX7" fmla="*/ 5876 w 9150032"/>
              <a:gd name="connsiteY7" fmla="*/ 718270 h 4284831"/>
              <a:gd name="connsiteX8" fmla="*/ 69 w 9150032"/>
              <a:gd name="connsiteY8" fmla="*/ 0 h 4284831"/>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4089"/>
              <a:gd name="connsiteX1" fmla="*/ 9149876 w 9150032"/>
              <a:gd name="connsiteY1" fmla="*/ 9702 h 4284089"/>
              <a:gd name="connsiteX2" fmla="*/ 9149876 w 9150032"/>
              <a:gd name="connsiteY2" fmla="*/ 89 h 4284089"/>
              <a:gd name="connsiteX3" fmla="*/ 9141983 w 9150032"/>
              <a:gd name="connsiteY3" fmla="*/ 3960138 h 4284089"/>
              <a:gd name="connsiteX4" fmla="*/ 1326965 w 9150032"/>
              <a:gd name="connsiteY4" fmla="*/ 3960599 h 4284089"/>
              <a:gd name="connsiteX5" fmla="*/ 1213116 w 9150032"/>
              <a:gd name="connsiteY5" fmla="*/ 4282416 h 4284089"/>
              <a:gd name="connsiteX6" fmla="*/ 2701 w 9150032"/>
              <a:gd name="connsiteY6" fmla="*/ 4284089 h 4284089"/>
              <a:gd name="connsiteX7" fmla="*/ 5876 w 9150032"/>
              <a:gd name="connsiteY7" fmla="*/ 718270 h 4284089"/>
              <a:gd name="connsiteX8" fmla="*/ 69 w 9150032"/>
              <a:gd name="connsiteY8" fmla="*/ 0 h 4284089"/>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5075 w 9150032"/>
              <a:gd name="connsiteY6" fmla="*/ 4281672 h 4282416"/>
              <a:gd name="connsiteX7" fmla="*/ 5876 w 9150032"/>
              <a:gd name="connsiteY7" fmla="*/ 718270 h 4282416"/>
              <a:gd name="connsiteX8" fmla="*/ 69 w 9150032"/>
              <a:gd name="connsiteY8" fmla="*/ 0 h 4282416"/>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5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2219 w 9150032"/>
              <a:gd name="connsiteY4" fmla="*/ 3970263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7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31714 w 9150006"/>
              <a:gd name="connsiteY4" fmla="*/ 3963015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17134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07470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5733 w 9150006"/>
              <a:gd name="connsiteY5" fmla="*/ 4005054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3360 w 9150006"/>
              <a:gd name="connsiteY5" fmla="*/ 4002638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213854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196100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65541"/>
              <a:gd name="connsiteX1" fmla="*/ 9150613 w 9152201"/>
              <a:gd name="connsiteY1" fmla="*/ 9702 h 4265541"/>
              <a:gd name="connsiteX2" fmla="*/ 9150613 w 9152201"/>
              <a:gd name="connsiteY2" fmla="*/ 89 h 4265541"/>
              <a:gd name="connsiteX3" fmla="*/ 9140347 w 9152201"/>
              <a:gd name="connsiteY3" fmla="*/ 3967387 h 4265541"/>
              <a:gd name="connsiteX4" fmla="*/ 1344317 w 9152201"/>
              <a:gd name="connsiteY4" fmla="*/ 3963016 h 4265541"/>
              <a:gd name="connsiteX5" fmla="*/ 1269350 w 9152201"/>
              <a:gd name="connsiteY5" fmla="*/ 4009885 h 4265541"/>
              <a:gd name="connsiteX6" fmla="*/ 1262230 w 9152201"/>
              <a:gd name="connsiteY6" fmla="*/ 4220084 h 4265541"/>
              <a:gd name="connsiteX7" fmla="*/ 1196100 w 9152201"/>
              <a:gd name="connsiteY7" fmla="*/ 4258492 h 4265541"/>
              <a:gd name="connsiteX8" fmla="*/ 4376 w 9152201"/>
              <a:gd name="connsiteY8" fmla="*/ 4265541 h 4265541"/>
              <a:gd name="connsiteX9" fmla="*/ 6613 w 9152201"/>
              <a:gd name="connsiteY9" fmla="*/ 718270 h 4265541"/>
              <a:gd name="connsiteX10" fmla="*/ 806 w 9152201"/>
              <a:gd name="connsiteY10" fmla="*/ 0 h 4265541"/>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75580"/>
              <a:gd name="connsiteX1" fmla="*/ 9150613 w 9152201"/>
              <a:gd name="connsiteY1" fmla="*/ 9702 h 4275580"/>
              <a:gd name="connsiteX2" fmla="*/ 9150613 w 9152201"/>
              <a:gd name="connsiteY2" fmla="*/ 89 h 4275580"/>
              <a:gd name="connsiteX3" fmla="*/ 9140347 w 9152201"/>
              <a:gd name="connsiteY3" fmla="*/ 3967387 h 4275580"/>
              <a:gd name="connsiteX4" fmla="*/ 1344317 w 9152201"/>
              <a:gd name="connsiteY4" fmla="*/ 3963016 h 4275580"/>
              <a:gd name="connsiteX5" fmla="*/ 1269350 w 9152201"/>
              <a:gd name="connsiteY5" fmla="*/ 4009885 h 4275580"/>
              <a:gd name="connsiteX6" fmla="*/ 1262230 w 9152201"/>
              <a:gd name="connsiteY6" fmla="*/ 4220084 h 4275580"/>
              <a:gd name="connsiteX7" fmla="*/ 1173736 w 9152201"/>
              <a:gd name="connsiteY7" fmla="*/ 4268653 h 4275580"/>
              <a:gd name="connsiteX8" fmla="*/ 4376 w 9152201"/>
              <a:gd name="connsiteY8" fmla="*/ 4265541 h 4275580"/>
              <a:gd name="connsiteX9" fmla="*/ 6613 w 9152201"/>
              <a:gd name="connsiteY9" fmla="*/ 718270 h 4275580"/>
              <a:gd name="connsiteX10" fmla="*/ 806 w 9152201"/>
              <a:gd name="connsiteY10" fmla="*/ 0 h 4275580"/>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90821"/>
              <a:gd name="connsiteX1" fmla="*/ 9150613 w 9152201"/>
              <a:gd name="connsiteY1" fmla="*/ 9702 h 4290821"/>
              <a:gd name="connsiteX2" fmla="*/ 9150613 w 9152201"/>
              <a:gd name="connsiteY2" fmla="*/ 89 h 4290821"/>
              <a:gd name="connsiteX3" fmla="*/ 9140347 w 9152201"/>
              <a:gd name="connsiteY3" fmla="*/ 3967387 h 4290821"/>
              <a:gd name="connsiteX4" fmla="*/ 1344317 w 9152201"/>
              <a:gd name="connsiteY4" fmla="*/ 3963016 h 4290821"/>
              <a:gd name="connsiteX5" fmla="*/ 1269350 w 9152201"/>
              <a:gd name="connsiteY5" fmla="*/ 4009885 h 4290821"/>
              <a:gd name="connsiteX6" fmla="*/ 1262230 w 9152201"/>
              <a:gd name="connsiteY6" fmla="*/ 4220084 h 4290821"/>
              <a:gd name="connsiteX7" fmla="*/ 1173736 w 9152201"/>
              <a:gd name="connsiteY7" fmla="*/ 4268653 h 4290821"/>
              <a:gd name="connsiteX8" fmla="*/ 4376 w 9152201"/>
              <a:gd name="connsiteY8" fmla="*/ 4265541 h 4290821"/>
              <a:gd name="connsiteX9" fmla="*/ 6613 w 9152201"/>
              <a:gd name="connsiteY9" fmla="*/ 718270 h 4290821"/>
              <a:gd name="connsiteX10" fmla="*/ 806 w 9152201"/>
              <a:gd name="connsiteY10" fmla="*/ 0 h 4290821"/>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4376 w 9152201"/>
              <a:gd name="connsiteY8" fmla="*/ 4265541 h 4270324"/>
              <a:gd name="connsiteX9" fmla="*/ 6613 w 9152201"/>
              <a:gd name="connsiteY9" fmla="*/ 718270 h 4270324"/>
              <a:gd name="connsiteX10" fmla="*/ 806 w 9152201"/>
              <a:gd name="connsiteY10" fmla="*/ 0 h 4270324"/>
              <a:gd name="connsiteX0" fmla="*/ 806 w 9152201"/>
              <a:gd name="connsiteY0" fmla="*/ 0 h 4275702"/>
              <a:gd name="connsiteX1" fmla="*/ 9150613 w 9152201"/>
              <a:gd name="connsiteY1" fmla="*/ 9702 h 4275702"/>
              <a:gd name="connsiteX2" fmla="*/ 9150613 w 9152201"/>
              <a:gd name="connsiteY2" fmla="*/ 89 h 4275702"/>
              <a:gd name="connsiteX3" fmla="*/ 9140347 w 9152201"/>
              <a:gd name="connsiteY3" fmla="*/ 3967387 h 4275702"/>
              <a:gd name="connsiteX4" fmla="*/ 1344317 w 9152201"/>
              <a:gd name="connsiteY4" fmla="*/ 3963016 h 4275702"/>
              <a:gd name="connsiteX5" fmla="*/ 1269350 w 9152201"/>
              <a:gd name="connsiteY5" fmla="*/ 4009885 h 4275702"/>
              <a:gd name="connsiteX6" fmla="*/ 1262230 w 9152201"/>
              <a:gd name="connsiteY6" fmla="*/ 4220084 h 4275702"/>
              <a:gd name="connsiteX7" fmla="*/ 1173736 w 9152201"/>
              <a:gd name="connsiteY7" fmla="*/ 4268653 h 4275702"/>
              <a:gd name="connsiteX8" fmla="*/ 0 w 9152201"/>
              <a:gd name="connsiteY8" fmla="*/ 4275702 h 4275702"/>
              <a:gd name="connsiteX9" fmla="*/ 6613 w 9152201"/>
              <a:gd name="connsiteY9" fmla="*/ 718270 h 4275702"/>
              <a:gd name="connsiteX10" fmla="*/ 806 w 9152201"/>
              <a:gd name="connsiteY10" fmla="*/ 0 h 4275702"/>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0 w 9152201"/>
              <a:gd name="connsiteY8" fmla="*/ 4265542 h 4270324"/>
              <a:gd name="connsiteX9" fmla="*/ 6613 w 9152201"/>
              <a:gd name="connsiteY9" fmla="*/ 718270 h 4270324"/>
              <a:gd name="connsiteX10" fmla="*/ 806 w 9152201"/>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45123 w 9153007"/>
              <a:gd name="connsiteY4" fmla="*/ 396301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39531 w 9153007"/>
              <a:gd name="connsiteY4" fmla="*/ 3968097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1134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4881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67917"/>
              <a:gd name="connsiteY0" fmla="*/ 0 h 4276230"/>
              <a:gd name="connsiteX1" fmla="*/ 9151419 w 9167917"/>
              <a:gd name="connsiteY1" fmla="*/ 9702 h 4276230"/>
              <a:gd name="connsiteX2" fmla="*/ 9151419 w 9167917"/>
              <a:gd name="connsiteY2" fmla="*/ 89 h 4276230"/>
              <a:gd name="connsiteX3" fmla="*/ 9167917 w 9167917"/>
              <a:gd name="connsiteY3" fmla="*/ 3974881 h 4276230"/>
              <a:gd name="connsiteX4" fmla="*/ 1352489 w 9167917"/>
              <a:gd name="connsiteY4" fmla="*/ 3975946 h 4276230"/>
              <a:gd name="connsiteX5" fmla="*/ 1270156 w 9167917"/>
              <a:gd name="connsiteY5" fmla="*/ 4009885 h 4276230"/>
              <a:gd name="connsiteX6" fmla="*/ 1263036 w 9167917"/>
              <a:gd name="connsiteY6" fmla="*/ 4220084 h 4276230"/>
              <a:gd name="connsiteX7" fmla="*/ 1174542 w 9167917"/>
              <a:gd name="connsiteY7" fmla="*/ 4268653 h 4276230"/>
              <a:gd name="connsiteX8" fmla="*/ 806 w 9167917"/>
              <a:gd name="connsiteY8" fmla="*/ 4265543 h 4276230"/>
              <a:gd name="connsiteX9" fmla="*/ 7419 w 9167917"/>
              <a:gd name="connsiteY9" fmla="*/ 718270 h 4276230"/>
              <a:gd name="connsiteX10" fmla="*/ 806 w 9167917"/>
              <a:gd name="connsiteY10" fmla="*/ 0 h 4276230"/>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6 w 9167917"/>
              <a:gd name="connsiteY8" fmla="*/ 4250555 h 4268653"/>
              <a:gd name="connsiteX9" fmla="*/ 7419 w 9167917"/>
              <a:gd name="connsiteY9" fmla="*/ 718270 h 4268653"/>
              <a:gd name="connsiteX10" fmla="*/ 806 w 9167917"/>
              <a:gd name="connsiteY10" fmla="*/ 0 h 4268653"/>
              <a:gd name="connsiteX0" fmla="*/ 90722 w 9257833"/>
              <a:gd name="connsiteY0" fmla="*/ 0 h 4268653"/>
              <a:gd name="connsiteX1" fmla="*/ 9241335 w 9257833"/>
              <a:gd name="connsiteY1" fmla="*/ 9702 h 4268653"/>
              <a:gd name="connsiteX2" fmla="*/ 9241335 w 9257833"/>
              <a:gd name="connsiteY2" fmla="*/ 89 h 4268653"/>
              <a:gd name="connsiteX3" fmla="*/ 9257833 w 9257833"/>
              <a:gd name="connsiteY3" fmla="*/ 3974881 h 4268653"/>
              <a:gd name="connsiteX4" fmla="*/ 1442405 w 9257833"/>
              <a:gd name="connsiteY4" fmla="*/ 3975946 h 4268653"/>
              <a:gd name="connsiteX5" fmla="*/ 1360072 w 9257833"/>
              <a:gd name="connsiteY5" fmla="*/ 4009885 h 4268653"/>
              <a:gd name="connsiteX6" fmla="*/ 1352952 w 9257833"/>
              <a:gd name="connsiteY6" fmla="*/ 4220084 h 4268653"/>
              <a:gd name="connsiteX7" fmla="*/ 1264458 w 9257833"/>
              <a:gd name="connsiteY7" fmla="*/ 4268653 h 4268653"/>
              <a:gd name="connsiteX8" fmla="*/ 0 w 9257833"/>
              <a:gd name="connsiteY8" fmla="*/ 4246809 h 4268653"/>
              <a:gd name="connsiteX9" fmla="*/ 97335 w 9257833"/>
              <a:gd name="connsiteY9" fmla="*/ 718270 h 4268653"/>
              <a:gd name="connsiteX10" fmla="*/ 90722 w 9257833"/>
              <a:gd name="connsiteY10" fmla="*/ 0 h 4268653"/>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7 w 9167917"/>
              <a:gd name="connsiteY8" fmla="*/ 4261796 h 4268653"/>
              <a:gd name="connsiteX9" fmla="*/ 7419 w 9167917"/>
              <a:gd name="connsiteY9" fmla="*/ 718270 h 4268653"/>
              <a:gd name="connsiteX10" fmla="*/ 806 w 9167917"/>
              <a:gd name="connsiteY10" fmla="*/ 0 h 4268653"/>
              <a:gd name="connsiteX0" fmla="*/ 70102 w 9237213"/>
              <a:gd name="connsiteY0" fmla="*/ 0 h 4273036"/>
              <a:gd name="connsiteX1" fmla="*/ 9220715 w 9237213"/>
              <a:gd name="connsiteY1" fmla="*/ 9702 h 4273036"/>
              <a:gd name="connsiteX2" fmla="*/ 9220715 w 9237213"/>
              <a:gd name="connsiteY2" fmla="*/ 89 h 4273036"/>
              <a:gd name="connsiteX3" fmla="*/ 9237213 w 9237213"/>
              <a:gd name="connsiteY3" fmla="*/ 3974881 h 4273036"/>
              <a:gd name="connsiteX4" fmla="*/ 1421785 w 9237213"/>
              <a:gd name="connsiteY4" fmla="*/ 3975946 h 4273036"/>
              <a:gd name="connsiteX5" fmla="*/ 1339452 w 9237213"/>
              <a:gd name="connsiteY5" fmla="*/ 4009885 h 4273036"/>
              <a:gd name="connsiteX6" fmla="*/ 1332332 w 9237213"/>
              <a:gd name="connsiteY6" fmla="*/ 4220084 h 4273036"/>
              <a:gd name="connsiteX7" fmla="*/ 1243838 w 9237213"/>
              <a:gd name="connsiteY7" fmla="*/ 4268653 h 4273036"/>
              <a:gd name="connsiteX8" fmla="*/ 0 w 9237213"/>
              <a:gd name="connsiteY8" fmla="*/ 4273036 h 4273036"/>
              <a:gd name="connsiteX9" fmla="*/ 76715 w 9237213"/>
              <a:gd name="connsiteY9" fmla="*/ 718270 h 4273036"/>
              <a:gd name="connsiteX10" fmla="*/ 70102 w 9237213"/>
              <a:gd name="connsiteY10" fmla="*/ 0 h 4273036"/>
              <a:gd name="connsiteX0" fmla="*/ 53607 w 9220718"/>
              <a:gd name="connsiteY0" fmla="*/ 0 h 4268653"/>
              <a:gd name="connsiteX1" fmla="*/ 9204220 w 9220718"/>
              <a:gd name="connsiteY1" fmla="*/ 9702 h 4268653"/>
              <a:gd name="connsiteX2" fmla="*/ 9204220 w 9220718"/>
              <a:gd name="connsiteY2" fmla="*/ 89 h 4268653"/>
              <a:gd name="connsiteX3" fmla="*/ 9220718 w 9220718"/>
              <a:gd name="connsiteY3" fmla="*/ 3974881 h 4268653"/>
              <a:gd name="connsiteX4" fmla="*/ 1405290 w 9220718"/>
              <a:gd name="connsiteY4" fmla="*/ 3975946 h 4268653"/>
              <a:gd name="connsiteX5" fmla="*/ 1322957 w 9220718"/>
              <a:gd name="connsiteY5" fmla="*/ 4009885 h 4268653"/>
              <a:gd name="connsiteX6" fmla="*/ 1315837 w 9220718"/>
              <a:gd name="connsiteY6" fmla="*/ 4220084 h 4268653"/>
              <a:gd name="connsiteX7" fmla="*/ 1227343 w 9220718"/>
              <a:gd name="connsiteY7" fmla="*/ 4268653 h 4268653"/>
              <a:gd name="connsiteX8" fmla="*/ 0 w 9220718"/>
              <a:gd name="connsiteY8" fmla="*/ 4265542 h 4268653"/>
              <a:gd name="connsiteX9" fmla="*/ 60220 w 9220718"/>
              <a:gd name="connsiteY9" fmla="*/ 718270 h 4268653"/>
              <a:gd name="connsiteX10" fmla="*/ 53607 w 9220718"/>
              <a:gd name="connsiteY10" fmla="*/ 0 h 4268653"/>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27343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06724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17785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1084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8 w 9220718"/>
              <a:gd name="connsiteY0" fmla="*/ 0 h 4271068"/>
              <a:gd name="connsiteX1" fmla="*/ 9204220 w 9220718"/>
              <a:gd name="connsiteY1" fmla="*/ 9701 h 4271068"/>
              <a:gd name="connsiteX2" fmla="*/ 9204220 w 9220718"/>
              <a:gd name="connsiteY2" fmla="*/ 88 h 4271068"/>
              <a:gd name="connsiteX3" fmla="*/ 9220718 w 9220718"/>
              <a:gd name="connsiteY3" fmla="*/ 3974880 h 4271068"/>
              <a:gd name="connsiteX4" fmla="*/ 1405290 w 9220718"/>
              <a:gd name="connsiteY4" fmla="*/ 3975945 h 4271068"/>
              <a:gd name="connsiteX5" fmla="*/ 1322957 w 9220718"/>
              <a:gd name="connsiteY5" fmla="*/ 4009884 h 4271068"/>
              <a:gd name="connsiteX6" fmla="*/ 1315837 w 9220718"/>
              <a:gd name="connsiteY6" fmla="*/ 4220083 h 4271068"/>
              <a:gd name="connsiteX7" fmla="*/ 1210847 w 9220718"/>
              <a:gd name="connsiteY7" fmla="*/ 4268652 h 4271068"/>
              <a:gd name="connsiteX8" fmla="*/ 0 w 9220718"/>
              <a:gd name="connsiteY8" fmla="*/ 4265541 h 4271068"/>
              <a:gd name="connsiteX9" fmla="*/ 60220 w 9220718"/>
              <a:gd name="connsiteY9" fmla="*/ 718269 h 4271068"/>
              <a:gd name="connsiteX10" fmla="*/ 53608 w 9220718"/>
              <a:gd name="connsiteY10" fmla="*/ 0 h 4271068"/>
              <a:gd name="connsiteX0" fmla="*/ 92467 w 9259577"/>
              <a:gd name="connsiteY0" fmla="*/ 0 h 4271068"/>
              <a:gd name="connsiteX1" fmla="*/ 9243079 w 9259577"/>
              <a:gd name="connsiteY1" fmla="*/ 9701 h 4271068"/>
              <a:gd name="connsiteX2" fmla="*/ 9243079 w 9259577"/>
              <a:gd name="connsiteY2" fmla="*/ 88 h 4271068"/>
              <a:gd name="connsiteX3" fmla="*/ 9259577 w 9259577"/>
              <a:gd name="connsiteY3" fmla="*/ 3974880 h 4271068"/>
              <a:gd name="connsiteX4" fmla="*/ 1444149 w 9259577"/>
              <a:gd name="connsiteY4" fmla="*/ 3975945 h 4271068"/>
              <a:gd name="connsiteX5" fmla="*/ 1361816 w 9259577"/>
              <a:gd name="connsiteY5" fmla="*/ 4009884 h 4271068"/>
              <a:gd name="connsiteX6" fmla="*/ 1354696 w 9259577"/>
              <a:gd name="connsiteY6" fmla="*/ 4220083 h 4271068"/>
              <a:gd name="connsiteX7" fmla="*/ 1249706 w 9259577"/>
              <a:gd name="connsiteY7" fmla="*/ 4268652 h 4271068"/>
              <a:gd name="connsiteX8" fmla="*/ 38859 w 9259577"/>
              <a:gd name="connsiteY8" fmla="*/ 4265541 h 4271068"/>
              <a:gd name="connsiteX9" fmla="*/ 4233 w 9259577"/>
              <a:gd name="connsiteY9" fmla="*/ 718269 h 4271068"/>
              <a:gd name="connsiteX10" fmla="*/ 92467 w 9259577"/>
              <a:gd name="connsiteY10"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246481 w 9413591"/>
              <a:gd name="connsiteY0" fmla="*/ 0 h 4271068"/>
              <a:gd name="connsiteX1" fmla="*/ 9397093 w 9413591"/>
              <a:gd name="connsiteY1" fmla="*/ 9701 h 4271068"/>
              <a:gd name="connsiteX2" fmla="*/ 9397093 w 9413591"/>
              <a:gd name="connsiteY2" fmla="*/ 88 h 4271068"/>
              <a:gd name="connsiteX3" fmla="*/ 9413591 w 9413591"/>
              <a:gd name="connsiteY3" fmla="*/ 3974880 h 4271068"/>
              <a:gd name="connsiteX4" fmla="*/ 1598163 w 9413591"/>
              <a:gd name="connsiteY4" fmla="*/ 3975945 h 4271068"/>
              <a:gd name="connsiteX5" fmla="*/ 1515830 w 9413591"/>
              <a:gd name="connsiteY5" fmla="*/ 4009884 h 4271068"/>
              <a:gd name="connsiteX6" fmla="*/ 1508710 w 9413591"/>
              <a:gd name="connsiteY6" fmla="*/ 4220083 h 4271068"/>
              <a:gd name="connsiteX7" fmla="*/ 1403720 w 9413591"/>
              <a:gd name="connsiteY7" fmla="*/ 4268652 h 4271068"/>
              <a:gd name="connsiteX8" fmla="*/ 192873 w 9413591"/>
              <a:gd name="connsiteY8" fmla="*/ 4265541 h 4271068"/>
              <a:gd name="connsiteX9" fmla="*/ 246481 w 9413591"/>
              <a:gd name="connsiteY9" fmla="*/ 0 h 4271068"/>
              <a:gd name="connsiteX0" fmla="*/ 64211 w 9231321"/>
              <a:gd name="connsiteY0" fmla="*/ 0 h 4271068"/>
              <a:gd name="connsiteX1" fmla="*/ 9214823 w 9231321"/>
              <a:gd name="connsiteY1" fmla="*/ 9701 h 4271068"/>
              <a:gd name="connsiteX2" fmla="*/ 9214823 w 9231321"/>
              <a:gd name="connsiteY2" fmla="*/ 88 h 4271068"/>
              <a:gd name="connsiteX3" fmla="*/ 9231321 w 9231321"/>
              <a:gd name="connsiteY3" fmla="*/ 3974880 h 4271068"/>
              <a:gd name="connsiteX4" fmla="*/ 1415893 w 9231321"/>
              <a:gd name="connsiteY4" fmla="*/ 3975945 h 4271068"/>
              <a:gd name="connsiteX5" fmla="*/ 1333560 w 9231321"/>
              <a:gd name="connsiteY5" fmla="*/ 4009884 h 4271068"/>
              <a:gd name="connsiteX6" fmla="*/ 1326440 w 9231321"/>
              <a:gd name="connsiteY6" fmla="*/ 4220083 h 4271068"/>
              <a:gd name="connsiteX7" fmla="*/ 1221450 w 9231321"/>
              <a:gd name="connsiteY7" fmla="*/ 4268652 h 4271068"/>
              <a:gd name="connsiteX8" fmla="*/ 10603 w 9231321"/>
              <a:gd name="connsiteY8" fmla="*/ 4265541 h 4271068"/>
              <a:gd name="connsiteX9" fmla="*/ 64211 w 9231321"/>
              <a:gd name="connsiteY9" fmla="*/ 0 h 4271068"/>
              <a:gd name="connsiteX0" fmla="*/ 10604 w 9177714"/>
              <a:gd name="connsiteY0" fmla="*/ 0 h 4276228"/>
              <a:gd name="connsiteX1" fmla="*/ 9161216 w 9177714"/>
              <a:gd name="connsiteY1" fmla="*/ 9701 h 4276228"/>
              <a:gd name="connsiteX2" fmla="*/ 9161216 w 9177714"/>
              <a:gd name="connsiteY2" fmla="*/ 88 h 4276228"/>
              <a:gd name="connsiteX3" fmla="*/ 9177714 w 9177714"/>
              <a:gd name="connsiteY3" fmla="*/ 3974880 h 4276228"/>
              <a:gd name="connsiteX4" fmla="*/ 1362286 w 9177714"/>
              <a:gd name="connsiteY4" fmla="*/ 3975945 h 4276228"/>
              <a:gd name="connsiteX5" fmla="*/ 1279953 w 9177714"/>
              <a:gd name="connsiteY5" fmla="*/ 4009884 h 4276228"/>
              <a:gd name="connsiteX6" fmla="*/ 1272833 w 9177714"/>
              <a:gd name="connsiteY6" fmla="*/ 4220083 h 4276228"/>
              <a:gd name="connsiteX7" fmla="*/ 1167843 w 9177714"/>
              <a:gd name="connsiteY7" fmla="*/ 4268652 h 4276228"/>
              <a:gd name="connsiteX8" fmla="*/ 10603 w 9177714"/>
              <a:gd name="connsiteY8" fmla="*/ 4265541 h 4276228"/>
              <a:gd name="connsiteX9" fmla="*/ 10604 w 9177714"/>
              <a:gd name="connsiteY9" fmla="*/ 0 h 4276228"/>
              <a:gd name="connsiteX0" fmla="*/ 10604 w 9177714"/>
              <a:gd name="connsiteY0" fmla="*/ 0 h 4268609"/>
              <a:gd name="connsiteX1" fmla="*/ 9161216 w 9177714"/>
              <a:gd name="connsiteY1" fmla="*/ 9701 h 4268609"/>
              <a:gd name="connsiteX2" fmla="*/ 9161216 w 9177714"/>
              <a:gd name="connsiteY2" fmla="*/ 88 h 4268609"/>
              <a:gd name="connsiteX3" fmla="*/ 9177714 w 9177714"/>
              <a:gd name="connsiteY3" fmla="*/ 3974880 h 4268609"/>
              <a:gd name="connsiteX4" fmla="*/ 1362286 w 9177714"/>
              <a:gd name="connsiteY4" fmla="*/ 3975945 h 4268609"/>
              <a:gd name="connsiteX5" fmla="*/ 1279953 w 9177714"/>
              <a:gd name="connsiteY5" fmla="*/ 4009884 h 4268609"/>
              <a:gd name="connsiteX6" fmla="*/ 1272833 w 9177714"/>
              <a:gd name="connsiteY6" fmla="*/ 4220083 h 4268609"/>
              <a:gd name="connsiteX7" fmla="*/ 1206981 w 9177714"/>
              <a:gd name="connsiteY7" fmla="*/ 4261033 h 4268609"/>
              <a:gd name="connsiteX8" fmla="*/ 10603 w 9177714"/>
              <a:gd name="connsiteY8" fmla="*/ 4265541 h 4268609"/>
              <a:gd name="connsiteX9" fmla="*/ 10604 w 9177714"/>
              <a:gd name="connsiteY9" fmla="*/ 0 h 4268609"/>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184616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8698"/>
              <a:gd name="connsiteX1" fmla="*/ 9161216 w 9177714"/>
              <a:gd name="connsiteY1" fmla="*/ 9701 h 4268698"/>
              <a:gd name="connsiteX2" fmla="*/ 9161216 w 9177714"/>
              <a:gd name="connsiteY2" fmla="*/ 88 h 4268698"/>
              <a:gd name="connsiteX3" fmla="*/ 9177714 w 9177714"/>
              <a:gd name="connsiteY3" fmla="*/ 3974880 h 4268698"/>
              <a:gd name="connsiteX4" fmla="*/ 1362286 w 9177714"/>
              <a:gd name="connsiteY4" fmla="*/ 3975945 h 4268698"/>
              <a:gd name="connsiteX5" fmla="*/ 1279953 w 9177714"/>
              <a:gd name="connsiteY5" fmla="*/ 4009884 h 4268698"/>
              <a:gd name="connsiteX6" fmla="*/ 1272833 w 9177714"/>
              <a:gd name="connsiteY6" fmla="*/ 4197223 h 4268698"/>
              <a:gd name="connsiteX7" fmla="*/ 1173434 w 9177714"/>
              <a:gd name="connsiteY7" fmla="*/ 4266113 h 4268698"/>
              <a:gd name="connsiteX8" fmla="*/ 10603 w 9177714"/>
              <a:gd name="connsiteY8" fmla="*/ 4265541 h 4268698"/>
              <a:gd name="connsiteX9" fmla="*/ 10604 w 9177714"/>
              <a:gd name="connsiteY9" fmla="*/ 0 h 426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714" h="4268698">
                <a:moveTo>
                  <a:pt x="10604" y="0"/>
                </a:moveTo>
                <a:lnTo>
                  <a:pt x="9161216" y="9701"/>
                </a:lnTo>
                <a:lnTo>
                  <a:pt x="9161216" y="88"/>
                </a:lnTo>
                <a:cubicBezTo>
                  <a:pt x="9162804" y="1317689"/>
                  <a:pt x="9176126" y="2657279"/>
                  <a:pt x="9177714" y="3974880"/>
                </a:cubicBezTo>
                <a:lnTo>
                  <a:pt x="1362286" y="3975945"/>
                </a:lnTo>
                <a:cubicBezTo>
                  <a:pt x="1324129" y="3980616"/>
                  <a:pt x="1294862" y="3973004"/>
                  <a:pt x="1279953" y="4009884"/>
                </a:cubicBezTo>
                <a:cubicBezTo>
                  <a:pt x="1265044" y="4046764"/>
                  <a:pt x="1276941" y="4145761"/>
                  <a:pt x="1272833" y="4197223"/>
                </a:cubicBezTo>
                <a:cubicBezTo>
                  <a:pt x="1272365" y="4244226"/>
                  <a:pt x="1221664" y="4268698"/>
                  <a:pt x="1173434" y="4266113"/>
                </a:cubicBezTo>
                <a:lnTo>
                  <a:pt x="10603" y="4265541"/>
                </a:lnTo>
                <a:cubicBezTo>
                  <a:pt x="0" y="3520977"/>
                  <a:pt x="7635" y="788799"/>
                  <a:pt x="10604" y="0"/>
                </a:cubicBezTo>
                <a:close/>
              </a:path>
            </a:pathLst>
          </a:custGeom>
        </p:spPr>
        <p:txBody>
          <a:bodyPr/>
          <a:lstStyle/>
          <a:p>
            <a:r>
              <a:rPr lang="en-US"/>
              <a:t>Click icon to add picture</a:t>
            </a:r>
            <a:endParaRPr lang="en-GB" dirty="0"/>
          </a:p>
        </p:txBody>
      </p:sp>
      <p:sp>
        <p:nvSpPr>
          <p:cNvPr id="7" name="Rubrik 1"/>
          <p:cNvSpPr>
            <a:spLocks noGrp="1"/>
          </p:cNvSpPr>
          <p:nvPr>
            <p:ph type="title" hasCustomPrompt="1"/>
          </p:nvPr>
        </p:nvSpPr>
        <p:spPr>
          <a:xfrm>
            <a:off x="1619250" y="332656"/>
            <a:ext cx="6935788" cy="668338"/>
          </a:xfrm>
        </p:spPr>
        <p:txBody>
          <a:bodyPr/>
          <a:lstStyle>
            <a:lvl1pPr>
              <a:defRPr/>
            </a:lvl1pPr>
          </a:lstStyle>
          <a:p>
            <a:r>
              <a:rPr lang="sv-SE" dirty="0" err="1"/>
              <a:t>Chapter</a:t>
            </a:r>
            <a:r>
              <a:rPr lang="sv-SE" dirty="0"/>
              <a:t> </a:t>
            </a:r>
            <a:r>
              <a:rPr lang="sv-SE" dirty="0" err="1"/>
              <a:t>heading</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4164829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619250" y="1582738"/>
            <a:ext cx="6935788" cy="4078287"/>
          </a:xfrm>
        </p:spPr>
        <p:txBody>
          <a:bodyPr/>
          <a:lstStyle/>
          <a:p>
            <a:r>
              <a:rPr lang="en-US"/>
              <a:t>Click icon to add picture</a:t>
            </a:r>
            <a:endParaRPr lang="en-GB" dirty="0"/>
          </a:p>
        </p:txBody>
      </p:sp>
      <p:sp>
        <p:nvSpPr>
          <p:cNvPr id="7"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87859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8185" y="2630370"/>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5259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
        <p:nvSpPr>
          <p:cNvPr id="5"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6"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7"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2227317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latshållare för innehåll 2"/>
          <p:cNvSpPr>
            <a:spLocks noGrp="1"/>
          </p:cNvSpPr>
          <p:nvPr>
            <p:ph idx="1"/>
          </p:nvPr>
        </p:nvSpPr>
        <p:spPr>
          <a:xfrm>
            <a:off x="1619250" y="1582739"/>
            <a:ext cx="6935788"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solidFill>
                  <a:schemeClr val="tx1"/>
                </a:solidFill>
              </a:defRPr>
            </a:lvl1pPr>
          </a:lstStyle>
          <a:p>
            <a:r>
              <a:rPr lang="sv-SE"/>
              <a:t>2016-11-20</a:t>
            </a:r>
          </a:p>
        </p:txBody>
      </p:sp>
      <p:sp>
        <p:nvSpPr>
          <p:cNvPr id="14" name="Platshållare för bildnummer 5"/>
          <p:cNvSpPr>
            <a:spLocks noGrp="1"/>
          </p:cNvSpPr>
          <p:nvPr>
            <p:ph type="sldNum" sz="quarter" idx="12"/>
          </p:nvPr>
        </p:nvSpPr>
        <p:spPr>
          <a:xfrm>
            <a:off x="8172399" y="6301410"/>
            <a:ext cx="531863" cy="365125"/>
          </a:xfrm>
        </p:spPr>
        <p:txBody>
          <a:bodyPr/>
          <a:lstStyle>
            <a:lvl1pPr>
              <a:defRPr sz="1100">
                <a:solidFill>
                  <a:schemeClr val="tx1"/>
                </a:solidFill>
              </a:defRPr>
            </a:lvl1pPr>
          </a:lstStyle>
          <a:p>
            <a:fld id="{227F0B53-9592-4779-891F-997228E46E01}" type="slidenum">
              <a:rPr lang="sv-SE" smtClean="0"/>
              <a:t>‹#›</a:t>
            </a:fld>
            <a:endParaRPr lang="sv-SE"/>
          </a:p>
        </p:txBody>
      </p:sp>
      <p:sp>
        <p:nvSpPr>
          <p:cNvPr id="15"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tx1"/>
                </a:solidFill>
              </a:defRPr>
            </a:lvl1pPr>
          </a:lstStyle>
          <a:p>
            <a:r>
              <a:rPr lang="sv-SE"/>
              <a:t>OpenIPSL Tutorial</a:t>
            </a:r>
          </a:p>
        </p:txBody>
      </p:sp>
    </p:spTree>
    <p:extLst>
      <p:ext uri="{BB962C8B-B14F-4D97-AF65-F5344CB8AC3E}">
        <p14:creationId xmlns:p14="http://schemas.microsoft.com/office/powerpoint/2010/main" val="1722705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619251" y="384398"/>
            <a:ext cx="6935788" cy="668338"/>
          </a:xfrm>
        </p:spPr>
        <p:txBody>
          <a:bodyPr/>
          <a:lstStyle/>
          <a:p>
            <a:r>
              <a:rPr lang="en-US"/>
              <a:t>Click to edit Master title style</a:t>
            </a:r>
            <a:endParaRPr lang="en-GB" dirty="0"/>
          </a:p>
        </p:txBody>
      </p:sp>
      <p:sp>
        <p:nvSpPr>
          <p:cNvPr id="3" name="Platshållare för innehåll 2"/>
          <p:cNvSpPr>
            <a:spLocks noGrp="1"/>
          </p:cNvSpPr>
          <p:nvPr>
            <p:ph idx="1"/>
          </p:nvPr>
        </p:nvSpPr>
        <p:spPr>
          <a:xfrm>
            <a:off x="323528" y="1556792"/>
            <a:ext cx="8231511" cy="4104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latshållare för datum 3"/>
          <p:cNvSpPr>
            <a:spLocks noGrp="1"/>
          </p:cNvSpPr>
          <p:nvPr>
            <p:ph type="dt" sz="half" idx="10"/>
          </p:nvPr>
        </p:nvSpPr>
        <p:spPr/>
        <p:txBody>
          <a:bodyPr/>
          <a:lstStyle/>
          <a:p>
            <a:r>
              <a:rPr lang="sv-SE"/>
              <a:t>2016-11-20</a:t>
            </a:r>
          </a:p>
        </p:txBody>
      </p:sp>
      <p:sp>
        <p:nvSpPr>
          <p:cNvPr id="6" name="Platshållare för bildnummer 5"/>
          <p:cNvSpPr>
            <a:spLocks noGrp="1"/>
          </p:cNvSpPr>
          <p:nvPr>
            <p:ph type="sldNum" sz="quarter" idx="12"/>
          </p:nvPr>
        </p:nvSpPr>
        <p:spPr/>
        <p:txBody>
          <a:bodyPr/>
          <a:lstStyle/>
          <a:p>
            <a:fld id="{227F0B53-9592-4779-891F-997228E46E01}" type="slidenum">
              <a:rPr lang="sv-SE" smtClean="0"/>
              <a:t>‹#›</a:t>
            </a:fld>
            <a:endParaRPr lang="sv-SE"/>
          </a:p>
        </p:txBody>
      </p:sp>
      <p:sp>
        <p:nvSpPr>
          <p:cNvPr id="5" name="Platshållare för sidfot 4"/>
          <p:cNvSpPr>
            <a:spLocks noGrp="1"/>
          </p:cNvSpPr>
          <p:nvPr>
            <p:ph type="ftr" sz="quarter" idx="11"/>
          </p:nvPr>
        </p:nvSpPr>
        <p:spPr>
          <a:xfrm>
            <a:off x="1619251" y="6308738"/>
            <a:ext cx="2895600" cy="365125"/>
          </a:xfrm>
        </p:spPr>
        <p:txBody>
          <a:bodyPr lIns="0" tIns="0" rIns="0" bIns="0" anchor="t"/>
          <a:lstStyle>
            <a:lvl1pPr algn="l">
              <a:lnSpc>
                <a:spcPts val="899"/>
              </a:lnSpc>
              <a:defRPr sz="7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362800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1619672" y="6282354"/>
            <a:ext cx="2895600" cy="365125"/>
          </a:xfrm>
        </p:spPr>
        <p:txBody>
          <a:bodyPr/>
          <a:lstStyle/>
          <a:p>
            <a:r>
              <a:rPr lang="sv-SE"/>
              <a:t>OpenIPSL Tutorial</a:t>
            </a:r>
          </a:p>
        </p:txBody>
      </p:sp>
      <p:sp>
        <p:nvSpPr>
          <p:cNvPr id="4" name="Slide Number Placeholder 3"/>
          <p:cNvSpPr>
            <a:spLocks noGrp="1"/>
          </p:cNvSpPr>
          <p:nvPr>
            <p:ph type="sldNum" sz="quarter" idx="11"/>
          </p:nvPr>
        </p:nvSpPr>
        <p:spPr>
          <a:xfrm>
            <a:off x="8172400" y="6282354"/>
            <a:ext cx="531863" cy="365125"/>
          </a:xfrm>
        </p:spPr>
        <p:txBody>
          <a:bodyPr/>
          <a:lstStyle/>
          <a:p>
            <a:fld id="{227F0B53-9592-4779-891F-997228E46E01}" type="slidenum">
              <a:rPr lang="sv-SE" smtClean="0"/>
              <a:t>‹#›</a:t>
            </a:fld>
            <a:endParaRPr lang="sv-SE"/>
          </a:p>
        </p:txBody>
      </p:sp>
      <p:sp>
        <p:nvSpPr>
          <p:cNvPr id="5" name="Date Placeholder 4"/>
          <p:cNvSpPr>
            <a:spLocks noGrp="1"/>
          </p:cNvSpPr>
          <p:nvPr>
            <p:ph type="dt" sz="half" idx="12"/>
          </p:nvPr>
        </p:nvSpPr>
        <p:spPr/>
        <p:txBody>
          <a:bodyPr/>
          <a:lstStyle/>
          <a:p>
            <a:r>
              <a:rPr lang="sv-SE"/>
              <a:t>2016-11-20</a:t>
            </a:r>
          </a:p>
        </p:txBody>
      </p:sp>
      <p:sp>
        <p:nvSpPr>
          <p:cNvPr id="6" name="Platshållare för text 2"/>
          <p:cNvSpPr>
            <a:spLocks noGrp="1"/>
          </p:cNvSpPr>
          <p:nvPr>
            <p:ph idx="1"/>
          </p:nvPr>
        </p:nvSpPr>
        <p:spPr>
          <a:xfrm>
            <a:off x="338964" y="1582739"/>
            <a:ext cx="848150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Tree>
    <p:extLst>
      <p:ext uri="{BB962C8B-B14F-4D97-AF65-F5344CB8AC3E}">
        <p14:creationId xmlns:p14="http://schemas.microsoft.com/office/powerpoint/2010/main" val="115141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619250" y="1582739"/>
            <a:ext cx="3312790"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a:p>
        </p:txBody>
      </p:sp>
      <p:sp>
        <p:nvSpPr>
          <p:cNvPr id="8"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646387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and graph">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619250" y="1582739"/>
            <a:ext cx="3312790"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latshållare för diagram 7"/>
          <p:cNvSpPr>
            <a:spLocks noGrp="1"/>
          </p:cNvSpPr>
          <p:nvPr>
            <p:ph type="chart" sz="quarter" idx="13"/>
          </p:nvPr>
        </p:nvSpPr>
        <p:spPr>
          <a:xfrm>
            <a:off x="5226050" y="1582740"/>
            <a:ext cx="3328988" cy="4078286"/>
          </a:xfrm>
        </p:spPr>
        <p:txBody>
          <a:bodyPr>
            <a:normAutofit/>
          </a:bodyPr>
          <a:lstStyle>
            <a:lvl1pPr>
              <a:defRPr sz="1400"/>
            </a:lvl1pPr>
          </a:lstStyle>
          <a:p>
            <a:r>
              <a:rPr lang="en-US"/>
              <a:t>Click icon to add chart</a:t>
            </a:r>
            <a:endParaRPr lang="en-GB"/>
          </a:p>
        </p:txBody>
      </p:sp>
      <p:sp>
        <p:nvSpPr>
          <p:cNvPr id="9"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724969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dirty="0"/>
          </a:p>
        </p:txBody>
      </p:sp>
      <p:sp>
        <p:nvSpPr>
          <p:cNvPr id="8" name="Platshållare för bild 8"/>
          <p:cNvSpPr>
            <a:spLocks noGrp="1"/>
          </p:cNvSpPr>
          <p:nvPr>
            <p:ph type="pic" sz="quarter" idx="14"/>
          </p:nvPr>
        </p:nvSpPr>
        <p:spPr>
          <a:xfrm>
            <a:off x="1619250" y="1582739"/>
            <a:ext cx="3328988" cy="4078286"/>
          </a:xfrm>
        </p:spPr>
        <p:txBody>
          <a:bodyPr/>
          <a:lstStyle/>
          <a:p>
            <a:r>
              <a:rPr lang="en-US"/>
              <a:t>Click icon to add picture</a:t>
            </a:r>
            <a:endParaRPr lang="en-GB" dirty="0"/>
          </a:p>
        </p:txBody>
      </p:sp>
      <p:sp>
        <p:nvSpPr>
          <p:cNvPr id="10"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1"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2"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3"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98388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0639" y="1582739"/>
            <a:ext cx="9208426" cy="4713858"/>
          </a:xfrm>
          <a:custGeom>
            <a:avLst/>
            <a:gdLst>
              <a:gd name="connsiteX0" fmla="*/ 708568 w 9144000"/>
              <a:gd name="connsiteY0" fmla="*/ 0 h 4251325"/>
              <a:gd name="connsiteX1" fmla="*/ 9144000 w 9144000"/>
              <a:gd name="connsiteY1" fmla="*/ 0 h 4251325"/>
              <a:gd name="connsiteX2" fmla="*/ 9144000 w 9144000"/>
              <a:gd name="connsiteY2" fmla="*/ 0 h 4251325"/>
              <a:gd name="connsiteX3" fmla="*/ 9144000 w 9144000"/>
              <a:gd name="connsiteY3" fmla="*/ 3542757 h 4251325"/>
              <a:gd name="connsiteX4" fmla="*/ 8435432 w 9144000"/>
              <a:gd name="connsiteY4" fmla="*/ 4251325 h 4251325"/>
              <a:gd name="connsiteX5" fmla="*/ 0 w 9144000"/>
              <a:gd name="connsiteY5" fmla="*/ 4251325 h 4251325"/>
              <a:gd name="connsiteX6" fmla="*/ 0 w 9144000"/>
              <a:gd name="connsiteY6" fmla="*/ 4251325 h 4251325"/>
              <a:gd name="connsiteX7" fmla="*/ 0 w 9144000"/>
              <a:gd name="connsiteY7" fmla="*/ 708568 h 4251325"/>
              <a:gd name="connsiteX8" fmla="*/ 708568 w 9144000"/>
              <a:gd name="connsiteY8" fmla="*/ 0 h 4251325"/>
              <a:gd name="connsiteX0" fmla="*/ 180030 w 9301262"/>
              <a:gd name="connsiteY0" fmla="*/ 0 h 4260850"/>
              <a:gd name="connsiteX1" fmla="*/ 9301262 w 9301262"/>
              <a:gd name="connsiteY1" fmla="*/ 9525 h 4260850"/>
              <a:gd name="connsiteX2" fmla="*/ 9301262 w 9301262"/>
              <a:gd name="connsiteY2" fmla="*/ 9525 h 4260850"/>
              <a:gd name="connsiteX3" fmla="*/ 9301262 w 9301262"/>
              <a:gd name="connsiteY3" fmla="*/ 3552282 h 4260850"/>
              <a:gd name="connsiteX4" fmla="*/ 8592694 w 9301262"/>
              <a:gd name="connsiteY4" fmla="*/ 4260850 h 4260850"/>
              <a:gd name="connsiteX5" fmla="*/ 157262 w 9301262"/>
              <a:gd name="connsiteY5" fmla="*/ 4260850 h 4260850"/>
              <a:gd name="connsiteX6" fmla="*/ 157262 w 9301262"/>
              <a:gd name="connsiteY6" fmla="*/ 4260850 h 4260850"/>
              <a:gd name="connsiteX7" fmla="*/ 157262 w 9301262"/>
              <a:gd name="connsiteY7" fmla="*/ 718093 h 4260850"/>
              <a:gd name="connsiteX8" fmla="*/ 180030 w 9301262"/>
              <a:gd name="connsiteY8" fmla="*/ 0 h 4260850"/>
              <a:gd name="connsiteX0" fmla="*/ 23406 w 9144638"/>
              <a:gd name="connsiteY0" fmla="*/ 0 h 4260850"/>
              <a:gd name="connsiteX1" fmla="*/ 9144638 w 9144638"/>
              <a:gd name="connsiteY1" fmla="*/ 9525 h 4260850"/>
              <a:gd name="connsiteX2" fmla="*/ 9144638 w 9144638"/>
              <a:gd name="connsiteY2" fmla="*/ 9525 h 4260850"/>
              <a:gd name="connsiteX3" fmla="*/ 9144638 w 9144638"/>
              <a:gd name="connsiteY3" fmla="*/ 3552282 h 4260850"/>
              <a:gd name="connsiteX4" fmla="*/ 8436070 w 9144638"/>
              <a:gd name="connsiteY4" fmla="*/ 4260850 h 4260850"/>
              <a:gd name="connsiteX5" fmla="*/ 638 w 9144638"/>
              <a:gd name="connsiteY5" fmla="*/ 4260850 h 4260850"/>
              <a:gd name="connsiteX6" fmla="*/ 638 w 9144638"/>
              <a:gd name="connsiteY6" fmla="*/ 4260850 h 4260850"/>
              <a:gd name="connsiteX7" fmla="*/ 638 w 9144638"/>
              <a:gd name="connsiteY7" fmla="*/ 718093 h 4260850"/>
              <a:gd name="connsiteX8" fmla="*/ 23406 w 9144638"/>
              <a:gd name="connsiteY8" fmla="*/ 0 h 4260850"/>
              <a:gd name="connsiteX0" fmla="*/ 11705 w 9161512"/>
              <a:gd name="connsiteY0" fmla="*/ 9525 h 4251325"/>
              <a:gd name="connsiteX1" fmla="*/ 9161512 w 9161512"/>
              <a:gd name="connsiteY1" fmla="*/ 0 h 4251325"/>
              <a:gd name="connsiteX2" fmla="*/ 9161512 w 9161512"/>
              <a:gd name="connsiteY2" fmla="*/ 0 h 4251325"/>
              <a:gd name="connsiteX3" fmla="*/ 9161512 w 9161512"/>
              <a:gd name="connsiteY3" fmla="*/ 3542757 h 4251325"/>
              <a:gd name="connsiteX4" fmla="*/ 8452944 w 9161512"/>
              <a:gd name="connsiteY4" fmla="*/ 4251325 h 4251325"/>
              <a:gd name="connsiteX5" fmla="*/ 17512 w 9161512"/>
              <a:gd name="connsiteY5" fmla="*/ 4251325 h 4251325"/>
              <a:gd name="connsiteX6" fmla="*/ 17512 w 9161512"/>
              <a:gd name="connsiteY6" fmla="*/ 4251325 h 4251325"/>
              <a:gd name="connsiteX7" fmla="*/ 17512 w 9161512"/>
              <a:gd name="connsiteY7" fmla="*/ 708568 h 4251325"/>
              <a:gd name="connsiteX8" fmla="*/ 11705 w 9161512"/>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8441308 w 9149876"/>
              <a:gd name="connsiteY4" fmla="*/ 42513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1316608 w 9149876"/>
              <a:gd name="connsiteY4" fmla="*/ 39465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542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23432 w 9156700"/>
              <a:gd name="connsiteY4" fmla="*/ 39465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0 w 9156700"/>
              <a:gd name="connsiteY6" fmla="*/ 4270375 h 4270375"/>
              <a:gd name="connsiteX7" fmla="*/ 12700 w 9156700"/>
              <a:gd name="connsiteY7" fmla="*/ 708568 h 4270375"/>
              <a:gd name="connsiteX8" fmla="*/ 6893 w 9156700"/>
              <a:gd name="connsiteY8" fmla="*/ 9525 h 427037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084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211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57675 h 4283160"/>
              <a:gd name="connsiteX7" fmla="*/ 12700 w 9156700"/>
              <a:gd name="connsiteY7" fmla="*/ 708568 h 4283160"/>
              <a:gd name="connsiteX8" fmla="*/ 6893 w 9156700"/>
              <a:gd name="connsiteY8" fmla="*/ 9525 h 4283160"/>
              <a:gd name="connsiteX0" fmla="*/ 13243 w 9163050"/>
              <a:gd name="connsiteY0" fmla="*/ 9525 h 4295946"/>
              <a:gd name="connsiteX1" fmla="*/ 9163050 w 9163050"/>
              <a:gd name="connsiteY1" fmla="*/ 0 h 4295946"/>
              <a:gd name="connsiteX2" fmla="*/ 9163050 w 9163050"/>
              <a:gd name="connsiteY2" fmla="*/ 0 h 4295946"/>
              <a:gd name="connsiteX3" fmla="*/ 9163050 w 9163050"/>
              <a:gd name="connsiteY3" fmla="*/ 3923757 h 4295946"/>
              <a:gd name="connsiteX4" fmla="*/ 1348832 w 9163050"/>
              <a:gd name="connsiteY4" fmla="*/ 3921125 h 4295946"/>
              <a:gd name="connsiteX5" fmla="*/ 1209675 w 9163050"/>
              <a:gd name="connsiteY5" fmla="*/ 4283160 h 4295946"/>
              <a:gd name="connsiteX6" fmla="*/ 0 w 9163050"/>
              <a:gd name="connsiteY6" fmla="*/ 4295946 h 4295946"/>
              <a:gd name="connsiteX7" fmla="*/ 19050 w 9163050"/>
              <a:gd name="connsiteY7" fmla="*/ 708568 h 4295946"/>
              <a:gd name="connsiteX8" fmla="*/ 13243 w 9163050"/>
              <a:gd name="connsiteY8" fmla="*/ 9525 h 4295946"/>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1 h 4283160"/>
              <a:gd name="connsiteX7" fmla="*/ 12700 w 9156700"/>
              <a:gd name="connsiteY7" fmla="*/ 708568 h 4283160"/>
              <a:gd name="connsiteX8" fmla="*/ 6893 w 9156700"/>
              <a:gd name="connsiteY8" fmla="*/ 9525 h 4283160"/>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2 h 4283160"/>
              <a:gd name="connsiteX7" fmla="*/ 12700 w 9156700"/>
              <a:gd name="connsiteY7" fmla="*/ 708568 h 4283160"/>
              <a:gd name="connsiteX8" fmla="*/ 6893 w 9156700"/>
              <a:gd name="connsiteY8" fmla="*/ 9525 h 4283160"/>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30693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59604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6812"/>
              <a:gd name="connsiteX1" fmla="*/ 9156700 w 9156700"/>
              <a:gd name="connsiteY1" fmla="*/ 0 h 4276812"/>
              <a:gd name="connsiteX2" fmla="*/ 9156700 w 9156700"/>
              <a:gd name="connsiteY2" fmla="*/ 0 h 4276812"/>
              <a:gd name="connsiteX3" fmla="*/ 9156700 w 9156700"/>
              <a:gd name="connsiteY3" fmla="*/ 3923757 h 4276812"/>
              <a:gd name="connsiteX4" fmla="*/ 1342482 w 9156700"/>
              <a:gd name="connsiteY4" fmla="*/ 3959604 h 4276812"/>
              <a:gd name="connsiteX5" fmla="*/ 1203325 w 9156700"/>
              <a:gd name="connsiteY5" fmla="*/ 4267882 h 4276812"/>
              <a:gd name="connsiteX6" fmla="*/ 0 w 9156700"/>
              <a:gd name="connsiteY6" fmla="*/ 4276812 h 4276812"/>
              <a:gd name="connsiteX7" fmla="*/ 12700 w 9156700"/>
              <a:gd name="connsiteY7" fmla="*/ 708568 h 4276812"/>
              <a:gd name="connsiteX8" fmla="*/ 6893 w 9156700"/>
              <a:gd name="connsiteY8" fmla="*/ 9525 h 427681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69276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54641"/>
              <a:gd name="connsiteY0" fmla="*/ 9525 h 4267882"/>
              <a:gd name="connsiteX1" fmla="*/ 9149876 w 9154641"/>
              <a:gd name="connsiteY1" fmla="*/ 0 h 4267882"/>
              <a:gd name="connsiteX2" fmla="*/ 9149876 w 9154641"/>
              <a:gd name="connsiteY2" fmla="*/ 0 h 4267882"/>
              <a:gd name="connsiteX3" fmla="*/ 9154641 w 9154641"/>
              <a:gd name="connsiteY3" fmla="*/ 3952802 h 4267882"/>
              <a:gd name="connsiteX4" fmla="*/ 1338039 w 9154641"/>
              <a:gd name="connsiteY4" fmla="*/ 3954857 h 4267882"/>
              <a:gd name="connsiteX5" fmla="*/ 1196501 w 9154641"/>
              <a:gd name="connsiteY5" fmla="*/ 4267882 h 4267882"/>
              <a:gd name="connsiteX6" fmla="*/ 2701 w 9154641"/>
              <a:gd name="connsiteY6" fmla="*/ 4264722 h 4267882"/>
              <a:gd name="connsiteX7" fmla="*/ 5876 w 9154641"/>
              <a:gd name="connsiteY7" fmla="*/ 708568 h 4267882"/>
              <a:gd name="connsiteX8" fmla="*/ 69 w 9154641"/>
              <a:gd name="connsiteY8" fmla="*/ 9525 h 4267882"/>
              <a:gd name="connsiteX0" fmla="*/ 69 w 9154641"/>
              <a:gd name="connsiteY0" fmla="*/ 0 h 4277584"/>
              <a:gd name="connsiteX1" fmla="*/ 9149876 w 9154641"/>
              <a:gd name="connsiteY1" fmla="*/ 9702 h 4277584"/>
              <a:gd name="connsiteX2" fmla="*/ 9149876 w 9154641"/>
              <a:gd name="connsiteY2" fmla="*/ 9702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174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0600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7847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19844 w 9150032"/>
              <a:gd name="connsiteY4" fmla="*/ 3967847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5 w 9150032"/>
              <a:gd name="connsiteY4" fmla="*/ 3960599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3115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3115 w 9150032"/>
              <a:gd name="connsiteY5" fmla="*/ 4275168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4831"/>
              <a:gd name="connsiteX1" fmla="*/ 9149876 w 9150032"/>
              <a:gd name="connsiteY1" fmla="*/ 9702 h 4284831"/>
              <a:gd name="connsiteX2" fmla="*/ 9149876 w 9150032"/>
              <a:gd name="connsiteY2" fmla="*/ 89 h 4284831"/>
              <a:gd name="connsiteX3" fmla="*/ 9141983 w 9150032"/>
              <a:gd name="connsiteY3" fmla="*/ 3960138 h 4284831"/>
              <a:gd name="connsiteX4" fmla="*/ 1326965 w 9150032"/>
              <a:gd name="connsiteY4" fmla="*/ 3960599 h 4284831"/>
              <a:gd name="connsiteX5" fmla="*/ 1210742 w 9150032"/>
              <a:gd name="connsiteY5" fmla="*/ 4284831 h 4284831"/>
              <a:gd name="connsiteX6" fmla="*/ 2701 w 9150032"/>
              <a:gd name="connsiteY6" fmla="*/ 4279257 h 4284831"/>
              <a:gd name="connsiteX7" fmla="*/ 5876 w 9150032"/>
              <a:gd name="connsiteY7" fmla="*/ 718270 h 4284831"/>
              <a:gd name="connsiteX8" fmla="*/ 69 w 9150032"/>
              <a:gd name="connsiteY8" fmla="*/ 0 h 4284831"/>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4089"/>
              <a:gd name="connsiteX1" fmla="*/ 9149876 w 9150032"/>
              <a:gd name="connsiteY1" fmla="*/ 9702 h 4284089"/>
              <a:gd name="connsiteX2" fmla="*/ 9149876 w 9150032"/>
              <a:gd name="connsiteY2" fmla="*/ 89 h 4284089"/>
              <a:gd name="connsiteX3" fmla="*/ 9141983 w 9150032"/>
              <a:gd name="connsiteY3" fmla="*/ 3960138 h 4284089"/>
              <a:gd name="connsiteX4" fmla="*/ 1326965 w 9150032"/>
              <a:gd name="connsiteY4" fmla="*/ 3960599 h 4284089"/>
              <a:gd name="connsiteX5" fmla="*/ 1213116 w 9150032"/>
              <a:gd name="connsiteY5" fmla="*/ 4282416 h 4284089"/>
              <a:gd name="connsiteX6" fmla="*/ 2701 w 9150032"/>
              <a:gd name="connsiteY6" fmla="*/ 4284089 h 4284089"/>
              <a:gd name="connsiteX7" fmla="*/ 5876 w 9150032"/>
              <a:gd name="connsiteY7" fmla="*/ 718270 h 4284089"/>
              <a:gd name="connsiteX8" fmla="*/ 69 w 9150032"/>
              <a:gd name="connsiteY8" fmla="*/ 0 h 4284089"/>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5075 w 9150032"/>
              <a:gd name="connsiteY6" fmla="*/ 4281672 h 4282416"/>
              <a:gd name="connsiteX7" fmla="*/ 5876 w 9150032"/>
              <a:gd name="connsiteY7" fmla="*/ 718270 h 4282416"/>
              <a:gd name="connsiteX8" fmla="*/ 69 w 9150032"/>
              <a:gd name="connsiteY8" fmla="*/ 0 h 4282416"/>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5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2219 w 9150032"/>
              <a:gd name="connsiteY4" fmla="*/ 3970263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7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31714 w 9150006"/>
              <a:gd name="connsiteY4" fmla="*/ 3963015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17134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07470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5733 w 9150006"/>
              <a:gd name="connsiteY5" fmla="*/ 4005054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3360 w 9150006"/>
              <a:gd name="connsiteY5" fmla="*/ 4002638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213854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196100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65541"/>
              <a:gd name="connsiteX1" fmla="*/ 9150613 w 9152201"/>
              <a:gd name="connsiteY1" fmla="*/ 9702 h 4265541"/>
              <a:gd name="connsiteX2" fmla="*/ 9150613 w 9152201"/>
              <a:gd name="connsiteY2" fmla="*/ 89 h 4265541"/>
              <a:gd name="connsiteX3" fmla="*/ 9140347 w 9152201"/>
              <a:gd name="connsiteY3" fmla="*/ 3967387 h 4265541"/>
              <a:gd name="connsiteX4" fmla="*/ 1344317 w 9152201"/>
              <a:gd name="connsiteY4" fmla="*/ 3963016 h 4265541"/>
              <a:gd name="connsiteX5" fmla="*/ 1269350 w 9152201"/>
              <a:gd name="connsiteY5" fmla="*/ 4009885 h 4265541"/>
              <a:gd name="connsiteX6" fmla="*/ 1262230 w 9152201"/>
              <a:gd name="connsiteY6" fmla="*/ 4220084 h 4265541"/>
              <a:gd name="connsiteX7" fmla="*/ 1196100 w 9152201"/>
              <a:gd name="connsiteY7" fmla="*/ 4258492 h 4265541"/>
              <a:gd name="connsiteX8" fmla="*/ 4376 w 9152201"/>
              <a:gd name="connsiteY8" fmla="*/ 4265541 h 4265541"/>
              <a:gd name="connsiteX9" fmla="*/ 6613 w 9152201"/>
              <a:gd name="connsiteY9" fmla="*/ 718270 h 4265541"/>
              <a:gd name="connsiteX10" fmla="*/ 806 w 9152201"/>
              <a:gd name="connsiteY10" fmla="*/ 0 h 4265541"/>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75580"/>
              <a:gd name="connsiteX1" fmla="*/ 9150613 w 9152201"/>
              <a:gd name="connsiteY1" fmla="*/ 9702 h 4275580"/>
              <a:gd name="connsiteX2" fmla="*/ 9150613 w 9152201"/>
              <a:gd name="connsiteY2" fmla="*/ 89 h 4275580"/>
              <a:gd name="connsiteX3" fmla="*/ 9140347 w 9152201"/>
              <a:gd name="connsiteY3" fmla="*/ 3967387 h 4275580"/>
              <a:gd name="connsiteX4" fmla="*/ 1344317 w 9152201"/>
              <a:gd name="connsiteY4" fmla="*/ 3963016 h 4275580"/>
              <a:gd name="connsiteX5" fmla="*/ 1269350 w 9152201"/>
              <a:gd name="connsiteY5" fmla="*/ 4009885 h 4275580"/>
              <a:gd name="connsiteX6" fmla="*/ 1262230 w 9152201"/>
              <a:gd name="connsiteY6" fmla="*/ 4220084 h 4275580"/>
              <a:gd name="connsiteX7" fmla="*/ 1173736 w 9152201"/>
              <a:gd name="connsiteY7" fmla="*/ 4268653 h 4275580"/>
              <a:gd name="connsiteX8" fmla="*/ 4376 w 9152201"/>
              <a:gd name="connsiteY8" fmla="*/ 4265541 h 4275580"/>
              <a:gd name="connsiteX9" fmla="*/ 6613 w 9152201"/>
              <a:gd name="connsiteY9" fmla="*/ 718270 h 4275580"/>
              <a:gd name="connsiteX10" fmla="*/ 806 w 9152201"/>
              <a:gd name="connsiteY10" fmla="*/ 0 h 4275580"/>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90821"/>
              <a:gd name="connsiteX1" fmla="*/ 9150613 w 9152201"/>
              <a:gd name="connsiteY1" fmla="*/ 9702 h 4290821"/>
              <a:gd name="connsiteX2" fmla="*/ 9150613 w 9152201"/>
              <a:gd name="connsiteY2" fmla="*/ 89 h 4290821"/>
              <a:gd name="connsiteX3" fmla="*/ 9140347 w 9152201"/>
              <a:gd name="connsiteY3" fmla="*/ 3967387 h 4290821"/>
              <a:gd name="connsiteX4" fmla="*/ 1344317 w 9152201"/>
              <a:gd name="connsiteY4" fmla="*/ 3963016 h 4290821"/>
              <a:gd name="connsiteX5" fmla="*/ 1269350 w 9152201"/>
              <a:gd name="connsiteY5" fmla="*/ 4009885 h 4290821"/>
              <a:gd name="connsiteX6" fmla="*/ 1262230 w 9152201"/>
              <a:gd name="connsiteY6" fmla="*/ 4220084 h 4290821"/>
              <a:gd name="connsiteX7" fmla="*/ 1173736 w 9152201"/>
              <a:gd name="connsiteY7" fmla="*/ 4268653 h 4290821"/>
              <a:gd name="connsiteX8" fmla="*/ 4376 w 9152201"/>
              <a:gd name="connsiteY8" fmla="*/ 4265541 h 4290821"/>
              <a:gd name="connsiteX9" fmla="*/ 6613 w 9152201"/>
              <a:gd name="connsiteY9" fmla="*/ 718270 h 4290821"/>
              <a:gd name="connsiteX10" fmla="*/ 806 w 9152201"/>
              <a:gd name="connsiteY10" fmla="*/ 0 h 4290821"/>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4376 w 9152201"/>
              <a:gd name="connsiteY8" fmla="*/ 4265541 h 4270324"/>
              <a:gd name="connsiteX9" fmla="*/ 6613 w 9152201"/>
              <a:gd name="connsiteY9" fmla="*/ 718270 h 4270324"/>
              <a:gd name="connsiteX10" fmla="*/ 806 w 9152201"/>
              <a:gd name="connsiteY10" fmla="*/ 0 h 4270324"/>
              <a:gd name="connsiteX0" fmla="*/ 806 w 9152201"/>
              <a:gd name="connsiteY0" fmla="*/ 0 h 4275702"/>
              <a:gd name="connsiteX1" fmla="*/ 9150613 w 9152201"/>
              <a:gd name="connsiteY1" fmla="*/ 9702 h 4275702"/>
              <a:gd name="connsiteX2" fmla="*/ 9150613 w 9152201"/>
              <a:gd name="connsiteY2" fmla="*/ 89 h 4275702"/>
              <a:gd name="connsiteX3" fmla="*/ 9140347 w 9152201"/>
              <a:gd name="connsiteY3" fmla="*/ 3967387 h 4275702"/>
              <a:gd name="connsiteX4" fmla="*/ 1344317 w 9152201"/>
              <a:gd name="connsiteY4" fmla="*/ 3963016 h 4275702"/>
              <a:gd name="connsiteX5" fmla="*/ 1269350 w 9152201"/>
              <a:gd name="connsiteY5" fmla="*/ 4009885 h 4275702"/>
              <a:gd name="connsiteX6" fmla="*/ 1262230 w 9152201"/>
              <a:gd name="connsiteY6" fmla="*/ 4220084 h 4275702"/>
              <a:gd name="connsiteX7" fmla="*/ 1173736 w 9152201"/>
              <a:gd name="connsiteY7" fmla="*/ 4268653 h 4275702"/>
              <a:gd name="connsiteX8" fmla="*/ 0 w 9152201"/>
              <a:gd name="connsiteY8" fmla="*/ 4275702 h 4275702"/>
              <a:gd name="connsiteX9" fmla="*/ 6613 w 9152201"/>
              <a:gd name="connsiteY9" fmla="*/ 718270 h 4275702"/>
              <a:gd name="connsiteX10" fmla="*/ 806 w 9152201"/>
              <a:gd name="connsiteY10" fmla="*/ 0 h 4275702"/>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0 w 9152201"/>
              <a:gd name="connsiteY8" fmla="*/ 4265542 h 4270324"/>
              <a:gd name="connsiteX9" fmla="*/ 6613 w 9152201"/>
              <a:gd name="connsiteY9" fmla="*/ 718270 h 4270324"/>
              <a:gd name="connsiteX10" fmla="*/ 806 w 9152201"/>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45123 w 9153007"/>
              <a:gd name="connsiteY4" fmla="*/ 396301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39531 w 9153007"/>
              <a:gd name="connsiteY4" fmla="*/ 3968097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1134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4881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67917"/>
              <a:gd name="connsiteY0" fmla="*/ 0 h 4276230"/>
              <a:gd name="connsiteX1" fmla="*/ 9151419 w 9167917"/>
              <a:gd name="connsiteY1" fmla="*/ 9702 h 4276230"/>
              <a:gd name="connsiteX2" fmla="*/ 9151419 w 9167917"/>
              <a:gd name="connsiteY2" fmla="*/ 89 h 4276230"/>
              <a:gd name="connsiteX3" fmla="*/ 9167917 w 9167917"/>
              <a:gd name="connsiteY3" fmla="*/ 3974881 h 4276230"/>
              <a:gd name="connsiteX4" fmla="*/ 1352489 w 9167917"/>
              <a:gd name="connsiteY4" fmla="*/ 3975946 h 4276230"/>
              <a:gd name="connsiteX5" fmla="*/ 1270156 w 9167917"/>
              <a:gd name="connsiteY5" fmla="*/ 4009885 h 4276230"/>
              <a:gd name="connsiteX6" fmla="*/ 1263036 w 9167917"/>
              <a:gd name="connsiteY6" fmla="*/ 4220084 h 4276230"/>
              <a:gd name="connsiteX7" fmla="*/ 1174542 w 9167917"/>
              <a:gd name="connsiteY7" fmla="*/ 4268653 h 4276230"/>
              <a:gd name="connsiteX8" fmla="*/ 806 w 9167917"/>
              <a:gd name="connsiteY8" fmla="*/ 4265543 h 4276230"/>
              <a:gd name="connsiteX9" fmla="*/ 7419 w 9167917"/>
              <a:gd name="connsiteY9" fmla="*/ 718270 h 4276230"/>
              <a:gd name="connsiteX10" fmla="*/ 806 w 9167917"/>
              <a:gd name="connsiteY10" fmla="*/ 0 h 4276230"/>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6 w 9167917"/>
              <a:gd name="connsiteY8" fmla="*/ 4250555 h 4268653"/>
              <a:gd name="connsiteX9" fmla="*/ 7419 w 9167917"/>
              <a:gd name="connsiteY9" fmla="*/ 718270 h 4268653"/>
              <a:gd name="connsiteX10" fmla="*/ 806 w 9167917"/>
              <a:gd name="connsiteY10" fmla="*/ 0 h 4268653"/>
              <a:gd name="connsiteX0" fmla="*/ 90722 w 9257833"/>
              <a:gd name="connsiteY0" fmla="*/ 0 h 4268653"/>
              <a:gd name="connsiteX1" fmla="*/ 9241335 w 9257833"/>
              <a:gd name="connsiteY1" fmla="*/ 9702 h 4268653"/>
              <a:gd name="connsiteX2" fmla="*/ 9241335 w 9257833"/>
              <a:gd name="connsiteY2" fmla="*/ 89 h 4268653"/>
              <a:gd name="connsiteX3" fmla="*/ 9257833 w 9257833"/>
              <a:gd name="connsiteY3" fmla="*/ 3974881 h 4268653"/>
              <a:gd name="connsiteX4" fmla="*/ 1442405 w 9257833"/>
              <a:gd name="connsiteY4" fmla="*/ 3975946 h 4268653"/>
              <a:gd name="connsiteX5" fmla="*/ 1360072 w 9257833"/>
              <a:gd name="connsiteY5" fmla="*/ 4009885 h 4268653"/>
              <a:gd name="connsiteX6" fmla="*/ 1352952 w 9257833"/>
              <a:gd name="connsiteY6" fmla="*/ 4220084 h 4268653"/>
              <a:gd name="connsiteX7" fmla="*/ 1264458 w 9257833"/>
              <a:gd name="connsiteY7" fmla="*/ 4268653 h 4268653"/>
              <a:gd name="connsiteX8" fmla="*/ 0 w 9257833"/>
              <a:gd name="connsiteY8" fmla="*/ 4246809 h 4268653"/>
              <a:gd name="connsiteX9" fmla="*/ 97335 w 9257833"/>
              <a:gd name="connsiteY9" fmla="*/ 718270 h 4268653"/>
              <a:gd name="connsiteX10" fmla="*/ 90722 w 9257833"/>
              <a:gd name="connsiteY10" fmla="*/ 0 h 4268653"/>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7 w 9167917"/>
              <a:gd name="connsiteY8" fmla="*/ 4261796 h 4268653"/>
              <a:gd name="connsiteX9" fmla="*/ 7419 w 9167917"/>
              <a:gd name="connsiteY9" fmla="*/ 718270 h 4268653"/>
              <a:gd name="connsiteX10" fmla="*/ 806 w 9167917"/>
              <a:gd name="connsiteY10" fmla="*/ 0 h 4268653"/>
              <a:gd name="connsiteX0" fmla="*/ 70102 w 9237213"/>
              <a:gd name="connsiteY0" fmla="*/ 0 h 4273036"/>
              <a:gd name="connsiteX1" fmla="*/ 9220715 w 9237213"/>
              <a:gd name="connsiteY1" fmla="*/ 9702 h 4273036"/>
              <a:gd name="connsiteX2" fmla="*/ 9220715 w 9237213"/>
              <a:gd name="connsiteY2" fmla="*/ 89 h 4273036"/>
              <a:gd name="connsiteX3" fmla="*/ 9237213 w 9237213"/>
              <a:gd name="connsiteY3" fmla="*/ 3974881 h 4273036"/>
              <a:gd name="connsiteX4" fmla="*/ 1421785 w 9237213"/>
              <a:gd name="connsiteY4" fmla="*/ 3975946 h 4273036"/>
              <a:gd name="connsiteX5" fmla="*/ 1339452 w 9237213"/>
              <a:gd name="connsiteY5" fmla="*/ 4009885 h 4273036"/>
              <a:gd name="connsiteX6" fmla="*/ 1332332 w 9237213"/>
              <a:gd name="connsiteY6" fmla="*/ 4220084 h 4273036"/>
              <a:gd name="connsiteX7" fmla="*/ 1243838 w 9237213"/>
              <a:gd name="connsiteY7" fmla="*/ 4268653 h 4273036"/>
              <a:gd name="connsiteX8" fmla="*/ 0 w 9237213"/>
              <a:gd name="connsiteY8" fmla="*/ 4273036 h 4273036"/>
              <a:gd name="connsiteX9" fmla="*/ 76715 w 9237213"/>
              <a:gd name="connsiteY9" fmla="*/ 718270 h 4273036"/>
              <a:gd name="connsiteX10" fmla="*/ 70102 w 9237213"/>
              <a:gd name="connsiteY10" fmla="*/ 0 h 4273036"/>
              <a:gd name="connsiteX0" fmla="*/ 53607 w 9220718"/>
              <a:gd name="connsiteY0" fmla="*/ 0 h 4268653"/>
              <a:gd name="connsiteX1" fmla="*/ 9204220 w 9220718"/>
              <a:gd name="connsiteY1" fmla="*/ 9702 h 4268653"/>
              <a:gd name="connsiteX2" fmla="*/ 9204220 w 9220718"/>
              <a:gd name="connsiteY2" fmla="*/ 89 h 4268653"/>
              <a:gd name="connsiteX3" fmla="*/ 9220718 w 9220718"/>
              <a:gd name="connsiteY3" fmla="*/ 3974881 h 4268653"/>
              <a:gd name="connsiteX4" fmla="*/ 1405290 w 9220718"/>
              <a:gd name="connsiteY4" fmla="*/ 3975946 h 4268653"/>
              <a:gd name="connsiteX5" fmla="*/ 1322957 w 9220718"/>
              <a:gd name="connsiteY5" fmla="*/ 4009885 h 4268653"/>
              <a:gd name="connsiteX6" fmla="*/ 1315837 w 9220718"/>
              <a:gd name="connsiteY6" fmla="*/ 4220084 h 4268653"/>
              <a:gd name="connsiteX7" fmla="*/ 1227343 w 9220718"/>
              <a:gd name="connsiteY7" fmla="*/ 4268653 h 4268653"/>
              <a:gd name="connsiteX8" fmla="*/ 0 w 9220718"/>
              <a:gd name="connsiteY8" fmla="*/ 4265542 h 4268653"/>
              <a:gd name="connsiteX9" fmla="*/ 60220 w 9220718"/>
              <a:gd name="connsiteY9" fmla="*/ 718270 h 4268653"/>
              <a:gd name="connsiteX10" fmla="*/ 53607 w 9220718"/>
              <a:gd name="connsiteY10" fmla="*/ 0 h 4268653"/>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27343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06724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17785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1084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8 w 9220718"/>
              <a:gd name="connsiteY0" fmla="*/ 0 h 4271068"/>
              <a:gd name="connsiteX1" fmla="*/ 9204220 w 9220718"/>
              <a:gd name="connsiteY1" fmla="*/ 9701 h 4271068"/>
              <a:gd name="connsiteX2" fmla="*/ 9204220 w 9220718"/>
              <a:gd name="connsiteY2" fmla="*/ 88 h 4271068"/>
              <a:gd name="connsiteX3" fmla="*/ 9220718 w 9220718"/>
              <a:gd name="connsiteY3" fmla="*/ 3974880 h 4271068"/>
              <a:gd name="connsiteX4" fmla="*/ 1405290 w 9220718"/>
              <a:gd name="connsiteY4" fmla="*/ 3975945 h 4271068"/>
              <a:gd name="connsiteX5" fmla="*/ 1322957 w 9220718"/>
              <a:gd name="connsiteY5" fmla="*/ 4009884 h 4271068"/>
              <a:gd name="connsiteX6" fmla="*/ 1315837 w 9220718"/>
              <a:gd name="connsiteY6" fmla="*/ 4220083 h 4271068"/>
              <a:gd name="connsiteX7" fmla="*/ 1210847 w 9220718"/>
              <a:gd name="connsiteY7" fmla="*/ 4268652 h 4271068"/>
              <a:gd name="connsiteX8" fmla="*/ 0 w 9220718"/>
              <a:gd name="connsiteY8" fmla="*/ 4265541 h 4271068"/>
              <a:gd name="connsiteX9" fmla="*/ 60220 w 9220718"/>
              <a:gd name="connsiteY9" fmla="*/ 718269 h 4271068"/>
              <a:gd name="connsiteX10" fmla="*/ 53608 w 9220718"/>
              <a:gd name="connsiteY10" fmla="*/ 0 h 4271068"/>
              <a:gd name="connsiteX0" fmla="*/ 92467 w 9259577"/>
              <a:gd name="connsiteY0" fmla="*/ 0 h 4271068"/>
              <a:gd name="connsiteX1" fmla="*/ 9243079 w 9259577"/>
              <a:gd name="connsiteY1" fmla="*/ 9701 h 4271068"/>
              <a:gd name="connsiteX2" fmla="*/ 9243079 w 9259577"/>
              <a:gd name="connsiteY2" fmla="*/ 88 h 4271068"/>
              <a:gd name="connsiteX3" fmla="*/ 9259577 w 9259577"/>
              <a:gd name="connsiteY3" fmla="*/ 3974880 h 4271068"/>
              <a:gd name="connsiteX4" fmla="*/ 1444149 w 9259577"/>
              <a:gd name="connsiteY4" fmla="*/ 3975945 h 4271068"/>
              <a:gd name="connsiteX5" fmla="*/ 1361816 w 9259577"/>
              <a:gd name="connsiteY5" fmla="*/ 4009884 h 4271068"/>
              <a:gd name="connsiteX6" fmla="*/ 1354696 w 9259577"/>
              <a:gd name="connsiteY6" fmla="*/ 4220083 h 4271068"/>
              <a:gd name="connsiteX7" fmla="*/ 1249706 w 9259577"/>
              <a:gd name="connsiteY7" fmla="*/ 4268652 h 4271068"/>
              <a:gd name="connsiteX8" fmla="*/ 38859 w 9259577"/>
              <a:gd name="connsiteY8" fmla="*/ 4265541 h 4271068"/>
              <a:gd name="connsiteX9" fmla="*/ 4233 w 9259577"/>
              <a:gd name="connsiteY9" fmla="*/ 718269 h 4271068"/>
              <a:gd name="connsiteX10" fmla="*/ 92467 w 9259577"/>
              <a:gd name="connsiteY10"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246481 w 9413591"/>
              <a:gd name="connsiteY0" fmla="*/ 0 h 4271068"/>
              <a:gd name="connsiteX1" fmla="*/ 9397093 w 9413591"/>
              <a:gd name="connsiteY1" fmla="*/ 9701 h 4271068"/>
              <a:gd name="connsiteX2" fmla="*/ 9397093 w 9413591"/>
              <a:gd name="connsiteY2" fmla="*/ 88 h 4271068"/>
              <a:gd name="connsiteX3" fmla="*/ 9413591 w 9413591"/>
              <a:gd name="connsiteY3" fmla="*/ 3974880 h 4271068"/>
              <a:gd name="connsiteX4" fmla="*/ 1598163 w 9413591"/>
              <a:gd name="connsiteY4" fmla="*/ 3975945 h 4271068"/>
              <a:gd name="connsiteX5" fmla="*/ 1515830 w 9413591"/>
              <a:gd name="connsiteY5" fmla="*/ 4009884 h 4271068"/>
              <a:gd name="connsiteX6" fmla="*/ 1508710 w 9413591"/>
              <a:gd name="connsiteY6" fmla="*/ 4220083 h 4271068"/>
              <a:gd name="connsiteX7" fmla="*/ 1403720 w 9413591"/>
              <a:gd name="connsiteY7" fmla="*/ 4268652 h 4271068"/>
              <a:gd name="connsiteX8" fmla="*/ 192873 w 9413591"/>
              <a:gd name="connsiteY8" fmla="*/ 4265541 h 4271068"/>
              <a:gd name="connsiteX9" fmla="*/ 246481 w 9413591"/>
              <a:gd name="connsiteY9" fmla="*/ 0 h 4271068"/>
              <a:gd name="connsiteX0" fmla="*/ 64211 w 9231321"/>
              <a:gd name="connsiteY0" fmla="*/ 0 h 4271068"/>
              <a:gd name="connsiteX1" fmla="*/ 9214823 w 9231321"/>
              <a:gd name="connsiteY1" fmla="*/ 9701 h 4271068"/>
              <a:gd name="connsiteX2" fmla="*/ 9214823 w 9231321"/>
              <a:gd name="connsiteY2" fmla="*/ 88 h 4271068"/>
              <a:gd name="connsiteX3" fmla="*/ 9231321 w 9231321"/>
              <a:gd name="connsiteY3" fmla="*/ 3974880 h 4271068"/>
              <a:gd name="connsiteX4" fmla="*/ 1415893 w 9231321"/>
              <a:gd name="connsiteY4" fmla="*/ 3975945 h 4271068"/>
              <a:gd name="connsiteX5" fmla="*/ 1333560 w 9231321"/>
              <a:gd name="connsiteY5" fmla="*/ 4009884 h 4271068"/>
              <a:gd name="connsiteX6" fmla="*/ 1326440 w 9231321"/>
              <a:gd name="connsiteY6" fmla="*/ 4220083 h 4271068"/>
              <a:gd name="connsiteX7" fmla="*/ 1221450 w 9231321"/>
              <a:gd name="connsiteY7" fmla="*/ 4268652 h 4271068"/>
              <a:gd name="connsiteX8" fmla="*/ 10603 w 9231321"/>
              <a:gd name="connsiteY8" fmla="*/ 4265541 h 4271068"/>
              <a:gd name="connsiteX9" fmla="*/ 64211 w 9231321"/>
              <a:gd name="connsiteY9" fmla="*/ 0 h 4271068"/>
              <a:gd name="connsiteX0" fmla="*/ 10604 w 9177714"/>
              <a:gd name="connsiteY0" fmla="*/ 0 h 4276228"/>
              <a:gd name="connsiteX1" fmla="*/ 9161216 w 9177714"/>
              <a:gd name="connsiteY1" fmla="*/ 9701 h 4276228"/>
              <a:gd name="connsiteX2" fmla="*/ 9161216 w 9177714"/>
              <a:gd name="connsiteY2" fmla="*/ 88 h 4276228"/>
              <a:gd name="connsiteX3" fmla="*/ 9177714 w 9177714"/>
              <a:gd name="connsiteY3" fmla="*/ 3974880 h 4276228"/>
              <a:gd name="connsiteX4" fmla="*/ 1362286 w 9177714"/>
              <a:gd name="connsiteY4" fmla="*/ 3975945 h 4276228"/>
              <a:gd name="connsiteX5" fmla="*/ 1279953 w 9177714"/>
              <a:gd name="connsiteY5" fmla="*/ 4009884 h 4276228"/>
              <a:gd name="connsiteX6" fmla="*/ 1272833 w 9177714"/>
              <a:gd name="connsiteY6" fmla="*/ 4220083 h 4276228"/>
              <a:gd name="connsiteX7" fmla="*/ 1167843 w 9177714"/>
              <a:gd name="connsiteY7" fmla="*/ 4268652 h 4276228"/>
              <a:gd name="connsiteX8" fmla="*/ 10603 w 9177714"/>
              <a:gd name="connsiteY8" fmla="*/ 4265541 h 4276228"/>
              <a:gd name="connsiteX9" fmla="*/ 10604 w 9177714"/>
              <a:gd name="connsiteY9" fmla="*/ 0 h 4276228"/>
              <a:gd name="connsiteX0" fmla="*/ 10604 w 9177714"/>
              <a:gd name="connsiteY0" fmla="*/ 0 h 4268609"/>
              <a:gd name="connsiteX1" fmla="*/ 9161216 w 9177714"/>
              <a:gd name="connsiteY1" fmla="*/ 9701 h 4268609"/>
              <a:gd name="connsiteX2" fmla="*/ 9161216 w 9177714"/>
              <a:gd name="connsiteY2" fmla="*/ 88 h 4268609"/>
              <a:gd name="connsiteX3" fmla="*/ 9177714 w 9177714"/>
              <a:gd name="connsiteY3" fmla="*/ 3974880 h 4268609"/>
              <a:gd name="connsiteX4" fmla="*/ 1362286 w 9177714"/>
              <a:gd name="connsiteY4" fmla="*/ 3975945 h 4268609"/>
              <a:gd name="connsiteX5" fmla="*/ 1279953 w 9177714"/>
              <a:gd name="connsiteY5" fmla="*/ 4009884 h 4268609"/>
              <a:gd name="connsiteX6" fmla="*/ 1272833 w 9177714"/>
              <a:gd name="connsiteY6" fmla="*/ 4220083 h 4268609"/>
              <a:gd name="connsiteX7" fmla="*/ 1206981 w 9177714"/>
              <a:gd name="connsiteY7" fmla="*/ 4261033 h 4268609"/>
              <a:gd name="connsiteX8" fmla="*/ 10603 w 9177714"/>
              <a:gd name="connsiteY8" fmla="*/ 4265541 h 4268609"/>
              <a:gd name="connsiteX9" fmla="*/ 10604 w 9177714"/>
              <a:gd name="connsiteY9" fmla="*/ 0 h 4268609"/>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184616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8698"/>
              <a:gd name="connsiteX1" fmla="*/ 9161216 w 9177714"/>
              <a:gd name="connsiteY1" fmla="*/ 9701 h 4268698"/>
              <a:gd name="connsiteX2" fmla="*/ 9161216 w 9177714"/>
              <a:gd name="connsiteY2" fmla="*/ 88 h 4268698"/>
              <a:gd name="connsiteX3" fmla="*/ 9177714 w 9177714"/>
              <a:gd name="connsiteY3" fmla="*/ 3974880 h 4268698"/>
              <a:gd name="connsiteX4" fmla="*/ 1362286 w 9177714"/>
              <a:gd name="connsiteY4" fmla="*/ 3975945 h 4268698"/>
              <a:gd name="connsiteX5" fmla="*/ 1279953 w 9177714"/>
              <a:gd name="connsiteY5" fmla="*/ 4009884 h 4268698"/>
              <a:gd name="connsiteX6" fmla="*/ 1272833 w 9177714"/>
              <a:gd name="connsiteY6" fmla="*/ 4197223 h 4268698"/>
              <a:gd name="connsiteX7" fmla="*/ 1173434 w 9177714"/>
              <a:gd name="connsiteY7" fmla="*/ 4266113 h 4268698"/>
              <a:gd name="connsiteX8" fmla="*/ 10603 w 9177714"/>
              <a:gd name="connsiteY8" fmla="*/ 4265541 h 4268698"/>
              <a:gd name="connsiteX9" fmla="*/ 10604 w 9177714"/>
              <a:gd name="connsiteY9" fmla="*/ 0 h 426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714" h="4268698">
                <a:moveTo>
                  <a:pt x="10604" y="0"/>
                </a:moveTo>
                <a:lnTo>
                  <a:pt x="9161216" y="9701"/>
                </a:lnTo>
                <a:lnTo>
                  <a:pt x="9161216" y="88"/>
                </a:lnTo>
                <a:cubicBezTo>
                  <a:pt x="9162804" y="1317689"/>
                  <a:pt x="9176126" y="2657279"/>
                  <a:pt x="9177714" y="3974880"/>
                </a:cubicBezTo>
                <a:lnTo>
                  <a:pt x="1362286" y="3975945"/>
                </a:lnTo>
                <a:cubicBezTo>
                  <a:pt x="1324129" y="3980616"/>
                  <a:pt x="1294862" y="3973004"/>
                  <a:pt x="1279953" y="4009884"/>
                </a:cubicBezTo>
                <a:cubicBezTo>
                  <a:pt x="1265044" y="4046764"/>
                  <a:pt x="1276941" y="4145761"/>
                  <a:pt x="1272833" y="4197223"/>
                </a:cubicBezTo>
                <a:cubicBezTo>
                  <a:pt x="1272365" y="4244226"/>
                  <a:pt x="1221664" y="4268698"/>
                  <a:pt x="1173434" y="4266113"/>
                </a:cubicBezTo>
                <a:lnTo>
                  <a:pt x="10603" y="4265541"/>
                </a:lnTo>
                <a:cubicBezTo>
                  <a:pt x="0" y="3520977"/>
                  <a:pt x="7635" y="788799"/>
                  <a:pt x="10604" y="0"/>
                </a:cubicBezTo>
                <a:close/>
              </a:path>
            </a:pathLst>
          </a:custGeom>
        </p:spPr>
        <p:txBody>
          <a:bodyPr/>
          <a:lstStyle/>
          <a:p>
            <a:r>
              <a:rPr lang="en-US"/>
              <a:t>Click icon to add picture</a:t>
            </a:r>
            <a:endParaRPr lang="en-GB" dirty="0"/>
          </a:p>
        </p:txBody>
      </p:sp>
      <p:sp>
        <p:nvSpPr>
          <p:cNvPr id="7" name="Rubrik 1"/>
          <p:cNvSpPr>
            <a:spLocks noGrp="1"/>
          </p:cNvSpPr>
          <p:nvPr>
            <p:ph type="title" hasCustomPrompt="1"/>
          </p:nvPr>
        </p:nvSpPr>
        <p:spPr>
          <a:xfrm>
            <a:off x="1619250" y="404870"/>
            <a:ext cx="6935788" cy="668338"/>
          </a:xfrm>
        </p:spPr>
        <p:txBody>
          <a:bodyPr/>
          <a:lstStyle>
            <a:lvl1pPr>
              <a:defRPr/>
            </a:lvl1pPr>
          </a:lstStyle>
          <a:p>
            <a:r>
              <a:rPr lang="sv-SE" dirty="0" err="1"/>
              <a:t>Chapter</a:t>
            </a:r>
            <a:r>
              <a:rPr lang="sv-SE" dirty="0"/>
              <a:t> </a:t>
            </a:r>
            <a:r>
              <a:rPr lang="sv-SE" dirty="0" err="1"/>
              <a:t>heading</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72457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619250" y="1582738"/>
            <a:ext cx="6935788" cy="4078287"/>
          </a:xfrm>
        </p:spPr>
        <p:txBody>
          <a:bodyPr/>
          <a:lstStyle/>
          <a:p>
            <a:r>
              <a:rPr lang="en-US"/>
              <a:t>Click icon to add picture</a:t>
            </a:r>
            <a:endParaRPr lang="en-GB" dirty="0"/>
          </a:p>
        </p:txBody>
      </p:sp>
      <p:sp>
        <p:nvSpPr>
          <p:cNvPr id="7"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64623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
        <p:nvSpPr>
          <p:cNvPr id="5"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6"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7"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3307002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331640" y="338899"/>
            <a:ext cx="7488832" cy="668338"/>
          </a:xfrm>
          <a:prstGeom prst="rect">
            <a:avLst/>
          </a:prstGeom>
        </p:spPr>
        <p:txBody>
          <a:bodyPr vert="horz" lIns="0" tIns="0" rIns="0" bIns="0" rtlCol="0" anchor="b" anchorCtr="0">
            <a:noAutofit/>
          </a:bodyPr>
          <a:lstStyle/>
          <a:p>
            <a:r>
              <a:rPr lang="en-US" noProof="0" dirty="0" err="1"/>
              <a:t>Klicka</a:t>
            </a:r>
            <a:r>
              <a:rPr lang="sv-SE" dirty="0"/>
              <a:t> här för att ändra format</a:t>
            </a:r>
            <a:endParaRPr lang="en-GB" dirty="0"/>
          </a:p>
        </p:txBody>
      </p:sp>
      <p:sp>
        <p:nvSpPr>
          <p:cNvPr id="3" name="Platshållare för text 2"/>
          <p:cNvSpPr>
            <a:spLocks noGrp="1"/>
          </p:cNvSpPr>
          <p:nvPr>
            <p:ph type="body" idx="1"/>
          </p:nvPr>
        </p:nvSpPr>
        <p:spPr>
          <a:xfrm>
            <a:off x="338964" y="1582739"/>
            <a:ext cx="848150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pic>
        <p:nvPicPr>
          <p:cNvPr id="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latshållare för sidfot 4"/>
          <p:cNvSpPr>
            <a:spLocks noGrp="1"/>
          </p:cNvSpPr>
          <p:nvPr>
            <p:ph type="ftr" sz="quarter" idx="3"/>
          </p:nvPr>
        </p:nvSpPr>
        <p:spPr>
          <a:xfrm>
            <a:off x="1619250" y="6308725"/>
            <a:ext cx="2895600" cy="365125"/>
          </a:xfrm>
          <a:prstGeom prst="rect">
            <a:avLst/>
          </a:prstGeom>
        </p:spPr>
        <p:txBody>
          <a:bodyPr vert="horz" lIns="0" tIns="0" rIns="0" bIns="0" rtlCol="0" anchor="t"/>
          <a:lstStyle>
            <a:lvl1pPr>
              <a:defRPr lang="en-GB" sz="700" b="1" cap="all" baseline="0">
                <a:solidFill>
                  <a:schemeClr val="bg1"/>
                </a:solidFill>
              </a:defRPr>
            </a:lvl1pPr>
          </a:lstStyle>
          <a:p>
            <a:r>
              <a:rPr lang="sv-SE"/>
              <a:t>OpenIPSL Tutorial</a:t>
            </a:r>
          </a:p>
        </p:txBody>
      </p:sp>
      <p:sp>
        <p:nvSpPr>
          <p:cNvPr id="6" name="Platshållare för bildnummer 5"/>
          <p:cNvSpPr>
            <a:spLocks noGrp="1"/>
          </p:cNvSpPr>
          <p:nvPr>
            <p:ph type="sldNum" sz="quarter" idx="4"/>
          </p:nvPr>
        </p:nvSpPr>
        <p:spPr>
          <a:xfrm>
            <a:off x="8172399" y="6308725"/>
            <a:ext cx="531863" cy="365125"/>
          </a:xfrm>
          <a:prstGeom prst="rect">
            <a:avLst/>
          </a:prstGeom>
        </p:spPr>
        <p:txBody>
          <a:bodyPr vert="horz" lIns="0" tIns="0" rIns="0" bIns="0" rtlCol="0" anchor="t"/>
          <a:lstStyle>
            <a:lvl1pPr algn="r">
              <a:defRPr lang="en-GB" sz="700" b="1" cap="all" baseline="0" smtClean="0">
                <a:solidFill>
                  <a:schemeClr val="bg1"/>
                </a:solidFill>
              </a:defRPr>
            </a:lvl1pPr>
          </a:lstStyle>
          <a:p>
            <a:fld id="{227F0B53-9592-4779-891F-997228E46E01}" type="slidenum">
              <a:rPr lang="sv-SE" smtClean="0"/>
              <a:t>‹#›</a:t>
            </a:fld>
            <a:endParaRPr lang="sv-SE"/>
          </a:p>
        </p:txBody>
      </p:sp>
      <p:sp>
        <p:nvSpPr>
          <p:cNvPr id="4" name="Platshållare för datum 3"/>
          <p:cNvSpPr>
            <a:spLocks noGrp="1"/>
          </p:cNvSpPr>
          <p:nvPr>
            <p:ph type="dt" sz="half" idx="2"/>
          </p:nvPr>
        </p:nvSpPr>
        <p:spPr>
          <a:xfrm>
            <a:off x="5580112" y="6288509"/>
            <a:ext cx="2133600" cy="365125"/>
          </a:xfrm>
          <a:prstGeom prst="rect">
            <a:avLst/>
          </a:prstGeom>
        </p:spPr>
        <p:txBody>
          <a:bodyPr vert="horz" lIns="0" tIns="0" rIns="0" bIns="0" rtlCol="0" anchor="t"/>
          <a:lstStyle>
            <a:lvl1pPr>
              <a:defRPr lang="en-GB" sz="700" b="1" cap="all" baseline="0" smtClean="0">
                <a:solidFill>
                  <a:schemeClr val="bg1"/>
                </a:solidFill>
              </a:defRPr>
            </a:lvl1pPr>
          </a:lstStyle>
          <a:p>
            <a:r>
              <a:rPr lang="sv-SE"/>
              <a:t>2016-11-20</a:t>
            </a:r>
          </a:p>
        </p:txBody>
      </p:sp>
      <p:sp>
        <p:nvSpPr>
          <p:cNvPr id="9" name="Rektangel 12"/>
          <p:cNvSpPr/>
          <p:nvPr/>
        </p:nvSpPr>
        <p:spPr>
          <a:xfrm>
            <a:off x="0" y="5971378"/>
            <a:ext cx="9144000" cy="908720"/>
          </a:xfrm>
          <a:custGeom>
            <a:avLst/>
            <a:gdLst>
              <a:gd name="connsiteX0" fmla="*/ 1360291 w 9144000"/>
              <a:gd name="connsiteY0" fmla="*/ 0 h 908720"/>
              <a:gd name="connsiteX1" fmla="*/ 9144000 w 9144000"/>
              <a:gd name="connsiteY1" fmla="*/ 0 h 908720"/>
              <a:gd name="connsiteX2" fmla="*/ 9144000 w 9144000"/>
              <a:gd name="connsiteY2" fmla="*/ 262632 h 908720"/>
              <a:gd name="connsiteX3" fmla="*/ 9144000 w 9144000"/>
              <a:gd name="connsiteY3" fmla="*/ 328588 h 908720"/>
              <a:gd name="connsiteX4" fmla="*/ 9144000 w 9144000"/>
              <a:gd name="connsiteY4" fmla="*/ 808061 h 908720"/>
              <a:gd name="connsiteX5" fmla="*/ 9144000 w 9144000"/>
              <a:gd name="connsiteY5" fmla="*/ 883320 h 908720"/>
              <a:gd name="connsiteX6" fmla="*/ 9144000 w 9144000"/>
              <a:gd name="connsiteY6" fmla="*/ 904652 h 908720"/>
              <a:gd name="connsiteX7" fmla="*/ 9065179 w 9144000"/>
              <a:gd name="connsiteY7" fmla="*/ 904652 h 908720"/>
              <a:gd name="connsiteX8" fmla="*/ 9043341 w 9144000"/>
              <a:gd name="connsiteY8" fmla="*/ 908720 h 908720"/>
              <a:gd name="connsiteX9" fmla="*/ 1259632 w 9144000"/>
              <a:gd name="connsiteY9" fmla="*/ 908720 h 908720"/>
              <a:gd name="connsiteX10" fmla="*/ 1259632 w 9144000"/>
              <a:gd name="connsiteY10" fmla="*/ 904652 h 908720"/>
              <a:gd name="connsiteX11" fmla="*/ 0 w 9144000"/>
              <a:gd name="connsiteY11" fmla="*/ 904652 h 908720"/>
              <a:gd name="connsiteX12" fmla="*/ 0 w 9144000"/>
              <a:gd name="connsiteY12" fmla="*/ 883320 h 908720"/>
              <a:gd name="connsiteX13" fmla="*/ 0 w 9144000"/>
              <a:gd name="connsiteY13" fmla="*/ 328588 h 908720"/>
              <a:gd name="connsiteX14" fmla="*/ 0 w 9144000"/>
              <a:gd name="connsiteY14" fmla="*/ 314003 h 908720"/>
              <a:gd name="connsiteX15" fmla="*/ 901401 w 9144000"/>
              <a:gd name="connsiteY15" fmla="*/ 314003 h 908720"/>
              <a:gd name="connsiteX16" fmla="*/ 1026319 w 9144000"/>
              <a:gd name="connsiteY16" fmla="*/ 314003 h 908720"/>
              <a:gd name="connsiteX17" fmla="*/ 1194387 w 9144000"/>
              <a:gd name="connsiteY17" fmla="*/ 314003 h 908720"/>
              <a:gd name="connsiteX18" fmla="*/ 1258275 w 9144000"/>
              <a:gd name="connsiteY18" fmla="*/ 262632 h 908720"/>
              <a:gd name="connsiteX19" fmla="*/ 1259632 w 9144000"/>
              <a:gd name="connsiteY19" fmla="*/ 262632 h 908720"/>
              <a:gd name="connsiteX20" fmla="*/ 1259632 w 9144000"/>
              <a:gd name="connsiteY20" fmla="*/ 255909 h 908720"/>
              <a:gd name="connsiteX21" fmla="*/ 1261441 w 9144000"/>
              <a:gd name="connsiteY21" fmla="*/ 246949 h 908720"/>
              <a:gd name="connsiteX22" fmla="*/ 1261441 w 9144000"/>
              <a:gd name="connsiteY22" fmla="*/ 91699 h 908720"/>
              <a:gd name="connsiteX23" fmla="*/ 1360291 w 9144000"/>
              <a:gd name="connsiteY23" fmla="*/ 0 h 9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4000" h="908720">
                <a:moveTo>
                  <a:pt x="1360291" y="0"/>
                </a:moveTo>
                <a:lnTo>
                  <a:pt x="9144000" y="0"/>
                </a:lnTo>
                <a:lnTo>
                  <a:pt x="9144000" y="262632"/>
                </a:lnTo>
                <a:lnTo>
                  <a:pt x="9144000" y="328588"/>
                </a:lnTo>
                <a:lnTo>
                  <a:pt x="9144000" y="808061"/>
                </a:lnTo>
                <a:lnTo>
                  <a:pt x="9144000" y="883320"/>
                </a:lnTo>
                <a:lnTo>
                  <a:pt x="9144000" y="904652"/>
                </a:lnTo>
                <a:lnTo>
                  <a:pt x="9065179" y="904652"/>
                </a:lnTo>
                <a:cubicBezTo>
                  <a:pt x="9058414" y="907870"/>
                  <a:pt x="9050977" y="908720"/>
                  <a:pt x="9043341" y="908720"/>
                </a:cubicBezTo>
                <a:lnTo>
                  <a:pt x="1259632" y="908720"/>
                </a:lnTo>
                <a:lnTo>
                  <a:pt x="1259632" y="904652"/>
                </a:lnTo>
                <a:lnTo>
                  <a:pt x="0" y="904652"/>
                </a:lnTo>
                <a:lnTo>
                  <a:pt x="0" y="883320"/>
                </a:lnTo>
                <a:lnTo>
                  <a:pt x="0" y="328588"/>
                </a:lnTo>
                <a:lnTo>
                  <a:pt x="0" y="314003"/>
                </a:lnTo>
                <a:lnTo>
                  <a:pt x="901401" y="314003"/>
                </a:lnTo>
                <a:lnTo>
                  <a:pt x="1026319" y="314003"/>
                </a:lnTo>
                <a:lnTo>
                  <a:pt x="1194387" y="314003"/>
                </a:lnTo>
                <a:cubicBezTo>
                  <a:pt x="1225910" y="314003"/>
                  <a:pt x="1252353" y="292251"/>
                  <a:pt x="1258275" y="262632"/>
                </a:cubicBezTo>
                <a:lnTo>
                  <a:pt x="1259632" y="262632"/>
                </a:lnTo>
                <a:lnTo>
                  <a:pt x="1259632" y="255909"/>
                </a:lnTo>
                <a:lnTo>
                  <a:pt x="1261441" y="246949"/>
                </a:lnTo>
                <a:lnTo>
                  <a:pt x="1261441" y="91699"/>
                </a:lnTo>
                <a:cubicBezTo>
                  <a:pt x="1264629" y="40239"/>
                  <a:pt x="1260136" y="0"/>
                  <a:pt x="13602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atshållare för sidfot 4"/>
          <p:cNvSpPr txBox="1">
            <a:spLocks/>
          </p:cNvSpPr>
          <p:nvPr userDrawn="1"/>
        </p:nvSpPr>
        <p:spPr>
          <a:xfrm>
            <a:off x="1696175" y="6269050"/>
            <a:ext cx="2895600" cy="365125"/>
          </a:xfrm>
          <a:prstGeom prst="rect">
            <a:avLst/>
          </a:prstGeom>
        </p:spPr>
        <p:txBody>
          <a:bodyPr lIns="0" tIns="0" rIns="0" bIns="0" anchor="t"/>
          <a:lstStyle>
            <a:defPPr>
              <a:defRPr lang="sv-SE"/>
            </a:defPPr>
            <a:lvl1pPr marL="0" algn="l" defTabSz="912931" rtl="0" eaLnBrk="1" latinLnBrk="0" hangingPunct="1">
              <a:lnSpc>
                <a:spcPts val="899"/>
              </a:lnSpc>
              <a:defRPr sz="700" b="1" kern="1200" cap="all" baseline="0">
                <a:solidFill>
                  <a:schemeClr val="bg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346685426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3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p:txStyles>
    <p:titleStyle>
      <a:lvl1pPr algn="l" defTabSz="914400" rtl="0" eaLnBrk="1" latinLnBrk="0" hangingPunct="1">
        <a:lnSpc>
          <a:spcPts val="3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600" indent="-3556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3900" indent="-3683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6325" indent="-352425"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5113" indent="-4572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619250" y="404870"/>
            <a:ext cx="6935788" cy="668338"/>
          </a:xfrm>
          <a:prstGeom prst="rect">
            <a:avLst/>
          </a:prstGeom>
        </p:spPr>
        <p:txBody>
          <a:bodyPr vert="horz" lIns="0" tIns="0" rIns="0" bIns="0" rtlCol="0" anchor="b" anchorCtr="0">
            <a:noAutofit/>
          </a:bodyPr>
          <a:lstStyle/>
          <a:p>
            <a:r>
              <a:rPr lang="sv-SE" dirty="0"/>
              <a:t>Klicka här för att ändra format</a:t>
            </a:r>
            <a:endParaRPr lang="en-GB" dirty="0"/>
          </a:p>
        </p:txBody>
      </p:sp>
      <p:sp>
        <p:nvSpPr>
          <p:cNvPr id="3" name="Platshållare för text 2"/>
          <p:cNvSpPr>
            <a:spLocks noGrp="1"/>
          </p:cNvSpPr>
          <p:nvPr>
            <p:ph type="body" idx="1"/>
          </p:nvPr>
        </p:nvSpPr>
        <p:spPr>
          <a:xfrm>
            <a:off x="1619250" y="1582739"/>
            <a:ext cx="693578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pic>
        <p:nvPicPr>
          <p:cNvPr id="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latshållare för sidfot 4"/>
          <p:cNvSpPr>
            <a:spLocks noGrp="1"/>
          </p:cNvSpPr>
          <p:nvPr>
            <p:ph type="ftr" sz="quarter" idx="3"/>
          </p:nvPr>
        </p:nvSpPr>
        <p:spPr>
          <a:xfrm>
            <a:off x="1619250" y="6308725"/>
            <a:ext cx="2895600" cy="365125"/>
          </a:xfrm>
          <a:prstGeom prst="rect">
            <a:avLst/>
          </a:prstGeom>
        </p:spPr>
        <p:txBody>
          <a:bodyPr vert="horz" lIns="0" tIns="0" rIns="0" bIns="0" rtlCol="0" anchor="t"/>
          <a:lstStyle>
            <a:lvl1pPr>
              <a:defRPr lang="en-GB" sz="700" b="1" cap="all" baseline="0">
                <a:solidFill>
                  <a:schemeClr val="bg1"/>
                </a:solidFill>
              </a:defRPr>
            </a:lvl1pPr>
          </a:lstStyle>
          <a:p>
            <a:r>
              <a:rPr lang="sv-SE"/>
              <a:t>OpenIPSL Tutorial</a:t>
            </a:r>
          </a:p>
        </p:txBody>
      </p:sp>
      <p:sp>
        <p:nvSpPr>
          <p:cNvPr id="6" name="Platshållare för bildnummer 5"/>
          <p:cNvSpPr>
            <a:spLocks noGrp="1"/>
          </p:cNvSpPr>
          <p:nvPr>
            <p:ph type="sldNum" sz="quarter" idx="4"/>
          </p:nvPr>
        </p:nvSpPr>
        <p:spPr>
          <a:xfrm>
            <a:off x="8172399" y="6308725"/>
            <a:ext cx="531863" cy="365125"/>
          </a:xfrm>
          <a:prstGeom prst="rect">
            <a:avLst/>
          </a:prstGeom>
        </p:spPr>
        <p:txBody>
          <a:bodyPr vert="horz" lIns="0" tIns="0" rIns="0" bIns="0" rtlCol="0" anchor="t"/>
          <a:lstStyle>
            <a:lvl1pPr algn="r">
              <a:defRPr lang="en-GB" sz="700" b="1" cap="all" baseline="0" smtClean="0">
                <a:solidFill>
                  <a:schemeClr val="bg1"/>
                </a:solidFill>
              </a:defRPr>
            </a:lvl1pPr>
          </a:lstStyle>
          <a:p>
            <a:fld id="{227F0B53-9592-4779-891F-997228E46E01}" type="slidenum">
              <a:rPr lang="sv-SE" smtClean="0"/>
              <a:t>‹#›</a:t>
            </a:fld>
            <a:endParaRPr lang="sv-SE"/>
          </a:p>
        </p:txBody>
      </p:sp>
      <p:sp>
        <p:nvSpPr>
          <p:cNvPr id="4" name="Platshållare för datum 3"/>
          <p:cNvSpPr>
            <a:spLocks noGrp="1"/>
          </p:cNvSpPr>
          <p:nvPr>
            <p:ph type="dt" sz="half" idx="2"/>
          </p:nvPr>
        </p:nvSpPr>
        <p:spPr>
          <a:xfrm>
            <a:off x="5580112" y="6288509"/>
            <a:ext cx="2133600" cy="365125"/>
          </a:xfrm>
          <a:prstGeom prst="rect">
            <a:avLst/>
          </a:prstGeom>
        </p:spPr>
        <p:txBody>
          <a:bodyPr vert="horz" lIns="0" tIns="0" rIns="0" bIns="0" rtlCol="0" anchor="t"/>
          <a:lstStyle>
            <a:lvl1pPr>
              <a:defRPr lang="en-GB" sz="700" b="1" cap="all" baseline="0" smtClean="0">
                <a:solidFill>
                  <a:schemeClr val="bg1"/>
                </a:solidFill>
              </a:defRPr>
            </a:lvl1pPr>
          </a:lstStyle>
          <a:p>
            <a:r>
              <a:rPr lang="sv-SE"/>
              <a:t>2016-11-20</a:t>
            </a:r>
          </a:p>
        </p:txBody>
      </p:sp>
      <p:sp>
        <p:nvSpPr>
          <p:cNvPr id="9" name="Rektangel 12"/>
          <p:cNvSpPr/>
          <p:nvPr/>
        </p:nvSpPr>
        <p:spPr>
          <a:xfrm>
            <a:off x="0" y="5971378"/>
            <a:ext cx="9144000" cy="908720"/>
          </a:xfrm>
          <a:custGeom>
            <a:avLst/>
            <a:gdLst>
              <a:gd name="connsiteX0" fmla="*/ 1360291 w 9144000"/>
              <a:gd name="connsiteY0" fmla="*/ 0 h 908720"/>
              <a:gd name="connsiteX1" fmla="*/ 9144000 w 9144000"/>
              <a:gd name="connsiteY1" fmla="*/ 0 h 908720"/>
              <a:gd name="connsiteX2" fmla="*/ 9144000 w 9144000"/>
              <a:gd name="connsiteY2" fmla="*/ 262632 h 908720"/>
              <a:gd name="connsiteX3" fmla="*/ 9144000 w 9144000"/>
              <a:gd name="connsiteY3" fmla="*/ 328588 h 908720"/>
              <a:gd name="connsiteX4" fmla="*/ 9144000 w 9144000"/>
              <a:gd name="connsiteY4" fmla="*/ 808061 h 908720"/>
              <a:gd name="connsiteX5" fmla="*/ 9144000 w 9144000"/>
              <a:gd name="connsiteY5" fmla="*/ 883320 h 908720"/>
              <a:gd name="connsiteX6" fmla="*/ 9144000 w 9144000"/>
              <a:gd name="connsiteY6" fmla="*/ 904652 h 908720"/>
              <a:gd name="connsiteX7" fmla="*/ 9065179 w 9144000"/>
              <a:gd name="connsiteY7" fmla="*/ 904652 h 908720"/>
              <a:gd name="connsiteX8" fmla="*/ 9043341 w 9144000"/>
              <a:gd name="connsiteY8" fmla="*/ 908720 h 908720"/>
              <a:gd name="connsiteX9" fmla="*/ 1259632 w 9144000"/>
              <a:gd name="connsiteY9" fmla="*/ 908720 h 908720"/>
              <a:gd name="connsiteX10" fmla="*/ 1259632 w 9144000"/>
              <a:gd name="connsiteY10" fmla="*/ 904652 h 908720"/>
              <a:gd name="connsiteX11" fmla="*/ 0 w 9144000"/>
              <a:gd name="connsiteY11" fmla="*/ 904652 h 908720"/>
              <a:gd name="connsiteX12" fmla="*/ 0 w 9144000"/>
              <a:gd name="connsiteY12" fmla="*/ 883320 h 908720"/>
              <a:gd name="connsiteX13" fmla="*/ 0 w 9144000"/>
              <a:gd name="connsiteY13" fmla="*/ 328588 h 908720"/>
              <a:gd name="connsiteX14" fmla="*/ 0 w 9144000"/>
              <a:gd name="connsiteY14" fmla="*/ 314003 h 908720"/>
              <a:gd name="connsiteX15" fmla="*/ 901401 w 9144000"/>
              <a:gd name="connsiteY15" fmla="*/ 314003 h 908720"/>
              <a:gd name="connsiteX16" fmla="*/ 1026319 w 9144000"/>
              <a:gd name="connsiteY16" fmla="*/ 314003 h 908720"/>
              <a:gd name="connsiteX17" fmla="*/ 1194387 w 9144000"/>
              <a:gd name="connsiteY17" fmla="*/ 314003 h 908720"/>
              <a:gd name="connsiteX18" fmla="*/ 1258275 w 9144000"/>
              <a:gd name="connsiteY18" fmla="*/ 262632 h 908720"/>
              <a:gd name="connsiteX19" fmla="*/ 1259632 w 9144000"/>
              <a:gd name="connsiteY19" fmla="*/ 262632 h 908720"/>
              <a:gd name="connsiteX20" fmla="*/ 1259632 w 9144000"/>
              <a:gd name="connsiteY20" fmla="*/ 255909 h 908720"/>
              <a:gd name="connsiteX21" fmla="*/ 1261441 w 9144000"/>
              <a:gd name="connsiteY21" fmla="*/ 246949 h 908720"/>
              <a:gd name="connsiteX22" fmla="*/ 1261441 w 9144000"/>
              <a:gd name="connsiteY22" fmla="*/ 91699 h 908720"/>
              <a:gd name="connsiteX23" fmla="*/ 1360291 w 9144000"/>
              <a:gd name="connsiteY23" fmla="*/ 0 h 9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4000" h="908720">
                <a:moveTo>
                  <a:pt x="1360291" y="0"/>
                </a:moveTo>
                <a:lnTo>
                  <a:pt x="9144000" y="0"/>
                </a:lnTo>
                <a:lnTo>
                  <a:pt x="9144000" y="262632"/>
                </a:lnTo>
                <a:lnTo>
                  <a:pt x="9144000" y="328588"/>
                </a:lnTo>
                <a:lnTo>
                  <a:pt x="9144000" y="808061"/>
                </a:lnTo>
                <a:lnTo>
                  <a:pt x="9144000" y="883320"/>
                </a:lnTo>
                <a:lnTo>
                  <a:pt x="9144000" y="904652"/>
                </a:lnTo>
                <a:lnTo>
                  <a:pt x="9065179" y="904652"/>
                </a:lnTo>
                <a:cubicBezTo>
                  <a:pt x="9058414" y="907870"/>
                  <a:pt x="9050977" y="908720"/>
                  <a:pt x="9043341" y="908720"/>
                </a:cubicBezTo>
                <a:lnTo>
                  <a:pt x="1259632" y="908720"/>
                </a:lnTo>
                <a:lnTo>
                  <a:pt x="1259632" y="904652"/>
                </a:lnTo>
                <a:lnTo>
                  <a:pt x="0" y="904652"/>
                </a:lnTo>
                <a:lnTo>
                  <a:pt x="0" y="883320"/>
                </a:lnTo>
                <a:lnTo>
                  <a:pt x="0" y="328588"/>
                </a:lnTo>
                <a:lnTo>
                  <a:pt x="0" y="314003"/>
                </a:lnTo>
                <a:lnTo>
                  <a:pt x="901401" y="314003"/>
                </a:lnTo>
                <a:lnTo>
                  <a:pt x="1026319" y="314003"/>
                </a:lnTo>
                <a:lnTo>
                  <a:pt x="1194387" y="314003"/>
                </a:lnTo>
                <a:cubicBezTo>
                  <a:pt x="1225910" y="314003"/>
                  <a:pt x="1252353" y="292251"/>
                  <a:pt x="1258275" y="262632"/>
                </a:cubicBezTo>
                <a:lnTo>
                  <a:pt x="1259632" y="262632"/>
                </a:lnTo>
                <a:lnTo>
                  <a:pt x="1259632" y="255909"/>
                </a:lnTo>
                <a:lnTo>
                  <a:pt x="1261441" y="246949"/>
                </a:lnTo>
                <a:lnTo>
                  <a:pt x="1261441" y="91699"/>
                </a:lnTo>
                <a:cubicBezTo>
                  <a:pt x="1264629" y="40239"/>
                  <a:pt x="1260136" y="0"/>
                  <a:pt x="13602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atshållare för sidfot 4"/>
          <p:cNvSpPr txBox="1">
            <a:spLocks/>
          </p:cNvSpPr>
          <p:nvPr userDrawn="1"/>
        </p:nvSpPr>
        <p:spPr>
          <a:xfrm>
            <a:off x="1696175" y="6269050"/>
            <a:ext cx="2895600" cy="365125"/>
          </a:xfrm>
          <a:prstGeom prst="rect">
            <a:avLst/>
          </a:prstGeom>
        </p:spPr>
        <p:txBody>
          <a:bodyPr lIns="0" tIns="0" rIns="0" bIns="0" anchor="t"/>
          <a:lstStyle>
            <a:defPPr>
              <a:defRPr lang="sv-SE"/>
            </a:defPPr>
            <a:lvl1pPr marL="0" algn="l" defTabSz="912931" rtl="0" eaLnBrk="1" latinLnBrk="0" hangingPunct="1">
              <a:lnSpc>
                <a:spcPts val="899"/>
              </a:lnSpc>
              <a:defRPr sz="700" b="1" kern="1200" cap="all" baseline="0">
                <a:solidFill>
                  <a:schemeClr val="bg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234133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p:txStyles>
    <p:titleStyle>
      <a:lvl1pPr algn="l" defTabSz="914400" rtl="0" eaLnBrk="1" latinLnBrk="0" hangingPunct="1">
        <a:lnSpc>
          <a:spcPts val="3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600" indent="-3556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3900" indent="-3683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6325" indent="-352425"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5113" indent="-4572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th.se/profile/luigi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00.png"/><Relationship Id="rId4" Type="http://schemas.openxmlformats.org/officeDocument/2006/relationships/image" Target="../media/image290.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marTS-Lab/OpenIPSL/releases/tag/Tuto_PTI_Brazil_17" TargetMode="Externa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1.png"/><Relationship Id="rId3" Type="http://schemas.openxmlformats.org/officeDocument/2006/relationships/image" Target="../media/image81.jpeg"/><Relationship Id="rId7" Type="http://schemas.openxmlformats.org/officeDocument/2006/relationships/image" Target="../media/image85.jpg"/><Relationship Id="rId12" Type="http://schemas.openxmlformats.org/officeDocument/2006/relationships/image" Target="../media/image90.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84.jpg"/><Relationship Id="rId11" Type="http://schemas.openxmlformats.org/officeDocument/2006/relationships/image" Target="../media/image89.jpg"/><Relationship Id="rId5" Type="http://schemas.openxmlformats.org/officeDocument/2006/relationships/image" Target="../media/image83.jpeg"/><Relationship Id="rId10" Type="http://schemas.openxmlformats.org/officeDocument/2006/relationships/image" Target="../media/image88.png"/><Relationship Id="rId4" Type="http://schemas.openxmlformats.org/officeDocument/2006/relationships/image" Target="../media/image82.jpeg"/><Relationship Id="rId9" Type="http://schemas.openxmlformats.org/officeDocument/2006/relationships/image" Target="../media/image87.jpg"/><Relationship Id="rId14" Type="http://schemas.openxmlformats.org/officeDocument/2006/relationships/image" Target="../media/image92.jpe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hyperlink" Target="https://build.openmodelica.org/omc/builds/mac/binaries/latest-release-1.9.6.mpkg" TargetMode="External"/><Relationship Id="rId2" Type="http://schemas.openxmlformats.org/officeDocument/2006/relationships/hyperlink" Target="https://build.openmodelica.org/omc/builds/windows/releases/1.9.6/OpenModelica-v1.9.6.exe" TargetMode="External"/><Relationship Id="rId1" Type="http://schemas.openxmlformats.org/officeDocument/2006/relationships/slideLayout" Target="../slideLayouts/slideLayout14.xml"/><Relationship Id="rId4" Type="http://schemas.openxmlformats.org/officeDocument/2006/relationships/image" Target="../media/image94.tiff"/></Relationships>
</file>

<file path=ppt/slides/_rels/slide72.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marTS-Lab/OpenIPSL/releases/tag/Tuto_PTI_Brazil_17" TargetMode="Externa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openipsl.readthedocs.io/en/latest/index.html" TargetMode="Externa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10.tiff"/><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ctrTitle"/>
          </p:nvPr>
        </p:nvSpPr>
        <p:spPr bwMode="auto">
          <a:xfrm>
            <a:off x="876209" y="1382911"/>
            <a:ext cx="7772400" cy="14700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altLang="sv-SE" sz="4800" b="0" dirty="0" err="1">
                <a:ea typeface="Geneva"/>
                <a:cs typeface="Geneva"/>
              </a:rPr>
              <a:t>OpenIPSL</a:t>
            </a:r>
            <a:r>
              <a:rPr lang="en-US" altLang="sv-SE" sz="4800" b="0" dirty="0">
                <a:ea typeface="Geneva"/>
                <a:cs typeface="Geneva"/>
              </a:rPr>
              <a:t> Tutorial</a:t>
            </a:r>
            <a:br>
              <a:rPr lang="en-US" altLang="sv-SE" sz="4800" dirty="0">
                <a:ea typeface="Geneva"/>
                <a:cs typeface="Geneva"/>
              </a:rPr>
            </a:br>
            <a:r>
              <a:rPr lang="en-US" altLang="sv-SE" sz="1800" b="0" dirty="0">
                <a:ea typeface="Geneva"/>
                <a:cs typeface="Geneva"/>
              </a:rPr>
              <a:t>A Modelica Library for Power Systems Simulation</a:t>
            </a:r>
            <a:endParaRPr lang="en-US" altLang="sv-SE" sz="1800" dirty="0">
              <a:ea typeface="Geneva"/>
              <a:cs typeface="Geneva"/>
            </a:endParaRPr>
          </a:p>
        </p:txBody>
      </p:sp>
      <p:sp>
        <p:nvSpPr>
          <p:cNvPr id="7" name="Sous-titre 2"/>
          <p:cNvSpPr>
            <a:spLocks noGrp="1"/>
          </p:cNvSpPr>
          <p:nvPr>
            <p:ph type="subTitle" idx="1"/>
          </p:nvPr>
        </p:nvSpPr>
        <p:spPr bwMode="auto">
          <a:xfrm>
            <a:off x="190409" y="2420888"/>
            <a:ext cx="9144000" cy="17526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sz="2800" dirty="0">
                <a:solidFill>
                  <a:srgbClr val="898989"/>
                </a:solidFill>
              </a:rPr>
              <a:t>Assoc. Prof. </a:t>
            </a:r>
            <a:r>
              <a:rPr lang="en-US" sz="2800" b="1" dirty="0">
                <a:solidFill>
                  <a:srgbClr val="898989"/>
                </a:solidFill>
              </a:rPr>
              <a:t>Luigi </a:t>
            </a:r>
            <a:r>
              <a:rPr lang="en-US" sz="2800" b="1" dirty="0" err="1">
                <a:solidFill>
                  <a:srgbClr val="898989"/>
                </a:solidFill>
              </a:rPr>
              <a:t>Vanfretti</a:t>
            </a:r>
            <a:endParaRPr lang="en-US" sz="2800" b="1" dirty="0">
              <a:solidFill>
                <a:srgbClr val="898989"/>
              </a:solidFill>
            </a:endParaRPr>
          </a:p>
          <a:p>
            <a:pPr algn="ctr"/>
            <a:r>
              <a:rPr lang="en-US" altLang="sv-SE" sz="1800" dirty="0">
                <a:solidFill>
                  <a:srgbClr val="898989"/>
                </a:solidFill>
                <a:ea typeface="Geneva"/>
                <a:cs typeface="Geneva"/>
                <a:hlinkClick r:id="rId3"/>
              </a:rPr>
              <a:t>luigiv@kth.se,</a:t>
            </a:r>
          </a:p>
          <a:p>
            <a:pPr algn="ctr"/>
            <a:r>
              <a:rPr lang="en-US" altLang="sv-SE" sz="1800" dirty="0">
                <a:solidFill>
                  <a:srgbClr val="898989"/>
                </a:solidFill>
                <a:ea typeface="Geneva"/>
                <a:cs typeface="Geneva"/>
                <a:hlinkClick r:id="rId3"/>
              </a:rPr>
              <a:t>https://www.kth.se/profile/luigiv/</a:t>
            </a:r>
            <a:r>
              <a:rPr lang="en-US" altLang="sv-SE" sz="1800" dirty="0">
                <a:solidFill>
                  <a:srgbClr val="898989"/>
                </a:solidFill>
                <a:ea typeface="Geneva"/>
                <a:cs typeface="Geneva"/>
              </a:rPr>
              <a:t> </a:t>
            </a:r>
          </a:p>
          <a:p>
            <a:pPr algn="ctr" eaLnBrk="1" hangingPunct="1"/>
            <a:endParaRPr lang="en-US" altLang="sv-SE" sz="2800" dirty="0">
              <a:solidFill>
                <a:srgbClr val="898989"/>
              </a:solidFill>
              <a:ea typeface="Geneva"/>
              <a:cs typeface="Geneva"/>
            </a:endParaRPr>
          </a:p>
          <a:p>
            <a:pPr algn="ctr" eaLnBrk="1" hangingPunct="1"/>
            <a:endParaRPr lang="en-US" altLang="sv-SE" sz="1000" dirty="0">
              <a:solidFill>
                <a:srgbClr val="898989"/>
              </a:solidFill>
              <a:ea typeface="Geneva"/>
              <a:cs typeface="Geneva"/>
            </a:endParaRPr>
          </a:p>
        </p:txBody>
      </p:sp>
      <p:pic>
        <p:nvPicPr>
          <p:cNvPr id="8" name="Picture 2" descr="C:\Nobackup\Dropbox\Maxime - Luigi\presentations\Material From Luigi\SmarTSLabLogo\smartslab_logo_Transparent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8981" t="10406" r="9422" b="16975"/>
          <a:stretch/>
        </p:blipFill>
        <p:spPr bwMode="auto">
          <a:xfrm>
            <a:off x="6444208" y="241023"/>
            <a:ext cx="2422204" cy="847669"/>
          </a:xfrm>
          <a:prstGeom prst="rect">
            <a:avLst/>
          </a:prstGeom>
          <a:solidFill>
            <a:schemeClr val="bg1"/>
          </a:solidFill>
          <a:extLst/>
        </p:spPr>
      </p:pic>
    </p:spTree>
    <p:extLst>
      <p:ext uri="{BB962C8B-B14F-4D97-AF65-F5344CB8AC3E}">
        <p14:creationId xmlns:p14="http://schemas.microsoft.com/office/powerpoint/2010/main" val="717086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r>
              <a:rPr lang="en-US" baseline="30000" dirty="0"/>
              <a:t>*</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10</a:t>
            </a:fld>
            <a:endParaRPr lang="en-US" dirty="0"/>
          </a:p>
        </p:txBody>
      </p:sp>
      <p:sp>
        <p:nvSpPr>
          <p:cNvPr id="6" name="Date Placeholder 5"/>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normAutofit fontScale="92500" lnSpcReduction="20000"/>
          </a:bodyPr>
          <a:lstStyle/>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r>
              <a:rPr lang="en-US" dirty="0"/>
              <a:t>Single Machine Infinite Bus (SMIB) system</a:t>
            </a:r>
          </a:p>
          <a:p>
            <a:pPr marL="285750" indent="-285750">
              <a:spcBef>
                <a:spcPts val="600"/>
              </a:spcBef>
              <a:spcAft>
                <a:spcPts val="1200"/>
              </a:spcAft>
              <a:buFont typeface="Arial" charset="0"/>
              <a:buChar char="•"/>
            </a:pPr>
            <a:r>
              <a:rPr lang="en-US" dirty="0"/>
              <a:t>Analysis of the transient stability of the system including the effects of rotor circuit dynamics and excitation control</a:t>
            </a:r>
          </a:p>
          <a:p>
            <a:pPr marL="285750" indent="-285750">
              <a:spcBef>
                <a:spcPts val="600"/>
              </a:spcBef>
              <a:spcAft>
                <a:spcPts val="1200"/>
              </a:spcAft>
              <a:buFont typeface="Arial" charset="0"/>
              <a:buChar char="•"/>
            </a:pPr>
            <a:r>
              <a:rPr lang="en-US" dirty="0"/>
              <a:t>Four machines represented by one connected via transformer and parallel lines to the infinite bus</a:t>
            </a:r>
          </a:p>
        </p:txBody>
      </p:sp>
      <p:sp>
        <p:nvSpPr>
          <p:cNvPr id="5" name="TextBox 4"/>
          <p:cNvSpPr txBox="1"/>
          <p:nvPr/>
        </p:nvSpPr>
        <p:spPr>
          <a:xfrm>
            <a:off x="179513" y="6423755"/>
            <a:ext cx="7992888" cy="307777"/>
          </a:xfrm>
          <a:prstGeom prst="rect">
            <a:avLst/>
          </a:prstGeom>
          <a:noFill/>
        </p:spPr>
        <p:txBody>
          <a:bodyPr wrap="square" rtlCol="0">
            <a:spAutoFit/>
          </a:bodyPr>
          <a:lstStyle/>
          <a:p>
            <a:r>
              <a:rPr lang="en-US" sz="1400" baseline="30000" dirty="0">
                <a:solidFill>
                  <a:srgbClr val="FFFFFF"/>
                </a:solidFill>
              </a:rPr>
              <a:t>*</a:t>
            </a:r>
            <a:r>
              <a:rPr lang="en-US" sz="1400" dirty="0">
                <a:solidFill>
                  <a:srgbClr val="FFFFFF"/>
                </a:solidFill>
              </a:rPr>
              <a:t> P. </a:t>
            </a:r>
            <a:r>
              <a:rPr lang="en-US" sz="1400" dirty="0" err="1">
                <a:solidFill>
                  <a:srgbClr val="FFFFFF"/>
                </a:solidFill>
              </a:rPr>
              <a:t>Kundur</a:t>
            </a:r>
            <a:r>
              <a:rPr lang="en-US" sz="1400" dirty="0">
                <a:solidFill>
                  <a:srgbClr val="FFFFFF"/>
                </a:solidFill>
              </a:rPr>
              <a:t>, “Power System Stability and Control”, Example 13.2</a:t>
            </a:r>
          </a:p>
        </p:txBody>
      </p:sp>
      <p:pic>
        <p:nvPicPr>
          <p:cNvPr id="3" name="Picture 2"/>
          <p:cNvPicPr>
            <a:picLocks noChangeAspect="1"/>
          </p:cNvPicPr>
          <p:nvPr/>
        </p:nvPicPr>
        <p:blipFill>
          <a:blip r:embed="rId3"/>
          <a:stretch>
            <a:fillRect/>
          </a:stretch>
        </p:blipFill>
        <p:spPr>
          <a:xfrm>
            <a:off x="1313893" y="1437297"/>
            <a:ext cx="5724128" cy="2282814"/>
          </a:xfrm>
          <a:prstGeom prst="rect">
            <a:avLst/>
          </a:prstGeom>
        </p:spPr>
      </p:pic>
    </p:spTree>
    <p:extLst>
      <p:ext uri="{BB962C8B-B14F-4D97-AF65-F5344CB8AC3E}">
        <p14:creationId xmlns:p14="http://schemas.microsoft.com/office/powerpoint/2010/main" val="1221829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11</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a:xfrm>
            <a:off x="338964" y="1582739"/>
            <a:ext cx="5169140" cy="4078286"/>
          </a:xfrm>
        </p:spPr>
        <p:txBody>
          <a:bodyPr/>
          <a:lstStyle/>
          <a:p>
            <a:r>
              <a:rPr lang="en-US" b="1" dirty="0"/>
              <a:t>Power flow</a:t>
            </a:r>
          </a:p>
          <a:p>
            <a:pPr marL="285750" indent="-285750">
              <a:spcBef>
                <a:spcPts val="600"/>
              </a:spcBef>
              <a:spcAft>
                <a:spcPts val="600"/>
              </a:spcAft>
              <a:buFont typeface="Arial" charset="0"/>
              <a:buChar char="•"/>
            </a:pPr>
            <a:r>
              <a:rPr lang="en-US" dirty="0"/>
              <a:t>Power flow results were obtained by PSAT</a:t>
            </a:r>
          </a:p>
          <a:p>
            <a:pPr marL="285750" indent="-285750">
              <a:spcBef>
                <a:spcPts val="600"/>
              </a:spcBef>
              <a:spcAft>
                <a:spcPts val="600"/>
              </a:spcAft>
              <a:buFont typeface="Arial" charset="0"/>
              <a:buChar char="•"/>
            </a:pPr>
            <a:r>
              <a:rPr lang="en-US" dirty="0"/>
              <a:t>Prepared Example 1 already exists in PSAT and can be used for power flow calculations and dynamic simulations</a:t>
            </a:r>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80141" y="1417638"/>
            <a:ext cx="2874898" cy="3922758"/>
          </a:xfrm>
          <a:prstGeom prst="rect">
            <a:avLst/>
          </a:prstGeom>
        </p:spPr>
      </p:pic>
    </p:spTree>
    <p:extLst>
      <p:ext uri="{BB962C8B-B14F-4D97-AF65-F5344CB8AC3E}">
        <p14:creationId xmlns:p14="http://schemas.microsoft.com/office/powerpoint/2010/main" val="105279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Power flow</a:t>
            </a:r>
          </a:p>
          <a:p>
            <a:pPr marL="342900" indent="-342900">
              <a:buFont typeface="Arial" panose="020B0604020202020204" pitchFamily="34" charset="0"/>
              <a:buChar char="•"/>
            </a:pPr>
            <a:r>
              <a:rPr lang="en-US" dirty="0"/>
              <a:t>Example 1 is loaded and the power flow calculations are executed</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5456" y="2614451"/>
            <a:ext cx="3331428" cy="28752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04866" y="2420888"/>
            <a:ext cx="3736006" cy="3281477"/>
          </a:xfrm>
          <a:prstGeom prst="rect">
            <a:avLst/>
          </a:prstGeom>
        </p:spPr>
      </p:pic>
      <p:sp>
        <p:nvSpPr>
          <p:cNvPr id="7" name="Rectangle 6"/>
          <p:cNvSpPr/>
          <p:nvPr/>
        </p:nvSpPr>
        <p:spPr>
          <a:xfrm>
            <a:off x="5702733" y="4701952"/>
            <a:ext cx="695517" cy="25142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2763182" y="4554874"/>
            <a:ext cx="901100" cy="31428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p:cNvCxnSpPr/>
          <p:nvPr/>
        </p:nvCxnSpPr>
        <p:spPr>
          <a:xfrm>
            <a:off x="1358401" y="4572387"/>
            <a:ext cx="3624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07620" y="3377953"/>
            <a:ext cx="3624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13</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a:xfrm>
            <a:off x="338964" y="1582739"/>
            <a:ext cx="4233036" cy="4078286"/>
          </a:xfrm>
        </p:spPr>
        <p:txBody>
          <a:bodyPr/>
          <a:lstStyle/>
          <a:p>
            <a:r>
              <a:rPr lang="en-US" b="1" dirty="0"/>
              <a:t>Power flow</a:t>
            </a:r>
          </a:p>
          <a:p>
            <a:pPr marL="285750" indent="-285750">
              <a:spcBef>
                <a:spcPts val="600"/>
              </a:spcBef>
              <a:spcAft>
                <a:spcPts val="600"/>
              </a:spcAft>
              <a:buFont typeface="Arial" charset="0"/>
              <a:buChar char="•"/>
            </a:pPr>
            <a:r>
              <a:rPr lang="en-US" dirty="0"/>
              <a:t>Static Report can be access where all of the power flow results are listed along with the initial values of various state variables of the models</a:t>
            </a:r>
          </a:p>
          <a:p>
            <a:pPr marL="285750" indent="-285750">
              <a:spcBef>
                <a:spcPts val="600"/>
              </a:spcBef>
              <a:spcAft>
                <a:spcPts val="600"/>
              </a:spcAft>
              <a:buFont typeface="Arial" charset="0"/>
              <a:buChar char="•"/>
            </a:pPr>
            <a:r>
              <a:rPr lang="en-US" dirty="0"/>
              <a:t>In this tutorial, there is no need to run the power flow in PSAT since the data will be provided, but feel free to explore PSAT later</a:t>
            </a: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02040" y="2300685"/>
            <a:ext cx="3902320" cy="3172618"/>
          </a:xfrm>
          <a:prstGeom prst="rect">
            <a:avLst/>
          </a:prstGeom>
        </p:spPr>
      </p:pic>
    </p:spTree>
    <p:extLst>
      <p:ext uri="{BB962C8B-B14F-4D97-AF65-F5344CB8AC3E}">
        <p14:creationId xmlns:p14="http://schemas.microsoft.com/office/powerpoint/2010/main" val="43335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Power flow</a:t>
            </a:r>
          </a:p>
          <a:p>
            <a:pPr marL="342900" indent="-342900">
              <a:buFont typeface="Arial" panose="020B0604020202020204" pitchFamily="34" charset="0"/>
              <a:buChar char="•"/>
            </a:pPr>
            <a:r>
              <a:rPr lang="en-US" dirty="0"/>
              <a:t>The summary of all of the relevant data from the power flow is given on the figure below</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0400" y="3212976"/>
            <a:ext cx="7823200" cy="1727200"/>
          </a:xfrm>
          <a:prstGeom prst="rect">
            <a:avLst/>
          </a:prstGeom>
        </p:spPr>
      </p:pic>
    </p:spTree>
    <p:extLst>
      <p:ext uri="{BB962C8B-B14F-4D97-AF65-F5344CB8AC3E}">
        <p14:creationId xmlns:p14="http://schemas.microsoft.com/office/powerpoint/2010/main" val="80545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15</a:t>
            </a:fld>
            <a:endParaRPr lang="en-US" dirty="0"/>
          </a:p>
        </p:txBody>
      </p:sp>
      <p:sp>
        <p:nvSpPr>
          <p:cNvPr id="5" name="Date Placeholder 4"/>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r>
              <a:rPr lang="en-US" b="1" dirty="0"/>
              <a:t>Generator model – Step 1 </a:t>
            </a:r>
          </a:p>
          <a:p>
            <a:pPr marL="285750" indent="-285750">
              <a:buFont typeface="Arial" charset="0"/>
              <a:buChar char="•"/>
            </a:pPr>
            <a:r>
              <a:rPr lang="en-US" dirty="0"/>
              <a:t>First, the package where the generator model will be located has to be created</a:t>
            </a:r>
          </a:p>
          <a:p>
            <a:pPr marL="285750" indent="-285750">
              <a:buFont typeface="Arial" charset="0"/>
              <a:buChar char="•"/>
            </a:pPr>
            <a:r>
              <a:rPr lang="en-US" dirty="0"/>
              <a:t>This is done by right clicking on the </a:t>
            </a:r>
            <a:r>
              <a:rPr lang="en-US" i="1" dirty="0"/>
              <a:t>Example_1</a:t>
            </a:r>
            <a:r>
              <a:rPr lang="en-US" dirty="0"/>
              <a:t> in the </a:t>
            </a:r>
            <a:r>
              <a:rPr lang="en-US" i="1" dirty="0" err="1"/>
              <a:t>Working_Examples</a:t>
            </a:r>
            <a:r>
              <a:rPr lang="en-US" dirty="0"/>
              <a:t> package</a:t>
            </a:r>
          </a:p>
          <a:p>
            <a:pPr marL="285750" indent="-285750">
              <a:buFont typeface="Arial" charset="0"/>
              <a:buChar char="•"/>
            </a:pPr>
            <a:r>
              <a:rPr lang="en-US" dirty="0"/>
              <a:t>The package should be named </a:t>
            </a:r>
            <a:r>
              <a:rPr lang="en-US" i="1" dirty="0"/>
              <a:t>Generator</a:t>
            </a:r>
          </a:p>
          <a:p>
            <a:endParaRPr lang="en-US" dirty="0"/>
          </a:p>
        </p:txBody>
      </p:sp>
      <p:grpSp>
        <p:nvGrpSpPr>
          <p:cNvPr id="13" name="Group 12"/>
          <p:cNvGrpSpPr/>
          <p:nvPr/>
        </p:nvGrpSpPr>
        <p:grpSpPr>
          <a:xfrm>
            <a:off x="1603076" y="3717032"/>
            <a:ext cx="5849244" cy="2258873"/>
            <a:chOff x="1603076" y="3399810"/>
            <a:chExt cx="5849244" cy="2258873"/>
          </a:xfrm>
        </p:grpSpPr>
        <p:pic>
          <p:nvPicPr>
            <p:cNvPr id="6" name="Picture 5"/>
            <p:cNvPicPr>
              <a:picLocks noChangeAspect="1"/>
            </p:cNvPicPr>
            <p:nvPr/>
          </p:nvPicPr>
          <p:blipFill rotWithShape="1">
            <a:blip r:embed="rId3"/>
            <a:srcRect t="1" b="17397"/>
            <a:stretch/>
          </p:blipFill>
          <p:spPr>
            <a:xfrm>
              <a:off x="2267744" y="3429000"/>
              <a:ext cx="1401548" cy="21310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8872" y="3399810"/>
              <a:ext cx="3423448" cy="2258873"/>
            </a:xfrm>
            <a:prstGeom prst="rect">
              <a:avLst/>
            </a:prstGeom>
          </p:spPr>
        </p:pic>
        <p:cxnSp>
          <p:nvCxnSpPr>
            <p:cNvPr id="9" name="Straight Arrow Connector 8"/>
            <p:cNvCxnSpPr/>
            <p:nvPr/>
          </p:nvCxnSpPr>
          <p:spPr>
            <a:xfrm>
              <a:off x="1603076" y="4869160"/>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459014" y="3759850"/>
              <a:ext cx="1777282" cy="43204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1846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16</a:t>
            </a:fld>
            <a:endParaRPr lang="en-US" dirty="0"/>
          </a:p>
        </p:txBody>
      </p:sp>
      <p:sp>
        <p:nvSpPr>
          <p:cNvPr id="6" name="Date Placeholder 5"/>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Generator model – Step 1 </a:t>
            </a:r>
          </a:p>
          <a:p>
            <a:pPr marL="285750" indent="-285750">
              <a:buFont typeface="Arial" charset="0"/>
              <a:buChar char="•"/>
            </a:pPr>
            <a:r>
              <a:rPr lang="en-US" dirty="0"/>
              <a:t>Within the </a:t>
            </a:r>
            <a:r>
              <a:rPr lang="en-US" i="1" dirty="0"/>
              <a:t>Generator</a:t>
            </a:r>
            <a:r>
              <a:rPr lang="en-US" dirty="0"/>
              <a:t> package, model of the generator shall be created</a:t>
            </a:r>
          </a:p>
          <a:p>
            <a:pPr marL="285750" indent="-285750">
              <a:buFont typeface="Arial" charset="0"/>
              <a:buChar char="•"/>
            </a:pPr>
            <a:r>
              <a:rPr lang="en-US" dirty="0"/>
              <a:t>Extends from </a:t>
            </a:r>
            <a:r>
              <a:rPr lang="en-US" i="1" dirty="0" err="1"/>
              <a:t>Tutorial.Support.Generator_Example</a:t>
            </a:r>
            <a:endParaRPr lang="en-US" i="1" dirty="0"/>
          </a:p>
          <a:p>
            <a:pPr marL="285750" indent="-285750">
              <a:buFont typeface="Arial" charset="0"/>
              <a:buChar char="•"/>
            </a:pPr>
            <a:endParaRPr lang="en-US" dirty="0"/>
          </a:p>
          <a:p>
            <a:endParaRPr lang="en-US" dirty="0"/>
          </a:p>
        </p:txBody>
      </p:sp>
      <p:grpSp>
        <p:nvGrpSpPr>
          <p:cNvPr id="15" name="Group 14"/>
          <p:cNvGrpSpPr/>
          <p:nvPr/>
        </p:nvGrpSpPr>
        <p:grpSpPr>
          <a:xfrm>
            <a:off x="1279132" y="2780928"/>
            <a:ext cx="7397324" cy="2811789"/>
            <a:chOff x="1279132" y="2780928"/>
            <a:chExt cx="7397324" cy="2811789"/>
          </a:xfrm>
        </p:grpSpPr>
        <p:pic>
          <p:nvPicPr>
            <p:cNvPr id="13" name="Picture 12"/>
            <p:cNvPicPr>
              <a:picLocks noChangeAspect="1"/>
            </p:cNvPicPr>
            <p:nvPr/>
          </p:nvPicPr>
          <p:blipFill>
            <a:blip r:embed="rId3"/>
            <a:stretch>
              <a:fillRect/>
            </a:stretch>
          </p:blipFill>
          <p:spPr>
            <a:xfrm>
              <a:off x="3771081" y="2852936"/>
              <a:ext cx="4905375" cy="2686050"/>
            </a:xfrm>
            <a:prstGeom prst="rect">
              <a:avLst/>
            </a:prstGeom>
          </p:spPr>
        </p:pic>
        <p:grpSp>
          <p:nvGrpSpPr>
            <p:cNvPr id="9" name="Group 8"/>
            <p:cNvGrpSpPr/>
            <p:nvPr/>
          </p:nvGrpSpPr>
          <p:grpSpPr>
            <a:xfrm>
              <a:off x="1279132" y="2780928"/>
              <a:ext cx="7253308" cy="2811789"/>
              <a:chOff x="1279132" y="2458244"/>
              <a:chExt cx="7253308" cy="2811789"/>
            </a:xfrm>
          </p:grpSpPr>
          <p:pic>
            <p:nvPicPr>
              <p:cNvPr id="5" name="Picture 4"/>
              <p:cNvPicPr>
                <a:picLocks noChangeAspect="1"/>
              </p:cNvPicPr>
              <p:nvPr/>
            </p:nvPicPr>
            <p:blipFill>
              <a:blip r:embed="rId4"/>
              <a:stretch>
                <a:fillRect/>
              </a:stretch>
            </p:blipFill>
            <p:spPr>
              <a:xfrm>
                <a:off x="1681826" y="2458244"/>
                <a:ext cx="1640210" cy="2811789"/>
              </a:xfrm>
              <a:prstGeom prst="rect">
                <a:avLst/>
              </a:prstGeom>
            </p:spPr>
          </p:pic>
          <p:cxnSp>
            <p:nvCxnSpPr>
              <p:cNvPr id="11" name="Straight Arrow Connector 10"/>
              <p:cNvCxnSpPr/>
              <p:nvPr/>
            </p:nvCxnSpPr>
            <p:spPr>
              <a:xfrm>
                <a:off x="1279132" y="411153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073102" y="2890292"/>
                <a:ext cx="3459338" cy="5040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073102" y="3394348"/>
                <a:ext cx="3459338" cy="2880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030778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17</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 </a:t>
            </a:r>
          </a:p>
          <a:p>
            <a:pPr marL="285750" indent="-285750">
              <a:buFont typeface="Arial" charset="0"/>
              <a:buChar char="•"/>
            </a:pPr>
            <a:r>
              <a:rPr lang="en-US" dirty="0"/>
              <a:t>6</a:t>
            </a:r>
            <a:r>
              <a:rPr lang="en-US" baseline="30000" dirty="0"/>
              <a:t>th </a:t>
            </a:r>
            <a:r>
              <a:rPr lang="en-US" dirty="0"/>
              <a:t>order model of the generator from the PSAT is used</a:t>
            </a:r>
            <a:endParaRPr lang="en-US" baseline="30000" dirty="0"/>
          </a:p>
          <a:p>
            <a:pPr marL="285750" indent="-285750">
              <a:buFont typeface="Arial" charset="0"/>
              <a:buChar char="•"/>
            </a:pPr>
            <a:r>
              <a:rPr lang="en-US" dirty="0"/>
              <a:t>The model is added by dragging the generator from the library and dropping it to the model</a:t>
            </a:r>
          </a:p>
        </p:txBody>
      </p:sp>
      <p:pic>
        <p:nvPicPr>
          <p:cNvPr id="5" name="Picture 4"/>
          <p:cNvPicPr>
            <a:picLocks noChangeAspect="1"/>
          </p:cNvPicPr>
          <p:nvPr/>
        </p:nvPicPr>
        <p:blipFill>
          <a:blip r:embed="rId3"/>
          <a:stretch>
            <a:fillRect/>
          </a:stretch>
        </p:blipFill>
        <p:spPr>
          <a:xfrm>
            <a:off x="2195736" y="2967910"/>
            <a:ext cx="901621" cy="2598790"/>
          </a:xfrm>
          <a:prstGeom prst="rect">
            <a:avLst/>
          </a:prstGeom>
        </p:spPr>
      </p:pic>
      <p:pic>
        <p:nvPicPr>
          <p:cNvPr id="7" name="Picture 6"/>
          <p:cNvPicPr>
            <a:picLocks noChangeAspect="1"/>
          </p:cNvPicPr>
          <p:nvPr/>
        </p:nvPicPr>
        <p:blipFill>
          <a:blip r:embed="rId4"/>
          <a:stretch>
            <a:fillRect/>
          </a:stretch>
        </p:blipFill>
        <p:spPr>
          <a:xfrm>
            <a:off x="4876080" y="2817054"/>
            <a:ext cx="3115568" cy="2900501"/>
          </a:xfrm>
          <a:prstGeom prst="rect">
            <a:avLst/>
          </a:prstGeom>
        </p:spPr>
      </p:pic>
    </p:spTree>
    <p:extLst>
      <p:ext uri="{BB962C8B-B14F-4D97-AF65-F5344CB8AC3E}">
        <p14:creationId xmlns:p14="http://schemas.microsoft.com/office/powerpoint/2010/main" val="1328798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Generator model – Step 1 </a:t>
            </a:r>
          </a:p>
          <a:p>
            <a:pPr marL="342900" indent="-342900">
              <a:buFont typeface="Arial" panose="020B0604020202020204" pitchFamily="34" charset="0"/>
              <a:buChar char="•"/>
            </a:pPr>
            <a:r>
              <a:rPr lang="en-US" dirty="0"/>
              <a:t>Parameters of the generator are given in the table</a:t>
            </a:r>
          </a:p>
          <a:p>
            <a:endParaRPr lang="en-US"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827584" y="2403837"/>
              <a:ext cx="3054200" cy="3045206"/>
            </p:xfrm>
            <a:graphic>
              <a:graphicData uri="http://schemas.openxmlformats.org/drawingml/2006/table">
                <a:tbl>
                  <a:tblPr firstRow="1" bandRow="1">
                    <a:tableStyleId>{5940675A-B579-460E-94D1-54222C63F5DA}</a:tableStyleId>
                  </a:tblPr>
                  <a:tblGrid>
                    <a:gridCol w="763550">
                      <a:extLst>
                        <a:ext uri="{9D8B030D-6E8A-4147-A177-3AD203B41FA5}">
                          <a16:colId xmlns:a16="http://schemas.microsoft.com/office/drawing/2014/main" val="20000"/>
                        </a:ext>
                      </a:extLst>
                    </a:gridCol>
                    <a:gridCol w="763550">
                      <a:extLst>
                        <a:ext uri="{9D8B030D-6E8A-4147-A177-3AD203B41FA5}">
                          <a16:colId xmlns:a16="http://schemas.microsoft.com/office/drawing/2014/main" val="20001"/>
                        </a:ext>
                      </a:extLst>
                    </a:gridCol>
                    <a:gridCol w="763550">
                      <a:extLst>
                        <a:ext uri="{9D8B030D-6E8A-4147-A177-3AD203B41FA5}">
                          <a16:colId xmlns:a16="http://schemas.microsoft.com/office/drawing/2014/main" val="20002"/>
                        </a:ext>
                      </a:extLst>
                    </a:gridCol>
                    <a:gridCol w="763550">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2220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𝑥</m:t>
                                    </m:r>
                                    <m:r>
                                      <a:rPr lang="hr-HR" b="0" i="1" smtClean="0">
                                        <a:latin typeface="Cambria Math" charset="0"/>
                                      </a:rPr>
                                      <m:t>′′</m:t>
                                    </m:r>
                                  </m:e>
                                  <m:sub>
                                    <m:r>
                                      <a:rPr lang="hr-HR" b="0" i="1" smtClean="0">
                                        <a:latin typeface="Cambria Math" charset="0"/>
                                      </a:rPr>
                                      <m:t>𝑞</m:t>
                                    </m:r>
                                  </m:sub>
                                </m:sSub>
                              </m:oMath>
                            </m:oMathPara>
                          </a14:m>
                          <a:endParaRPr lang="en-US" dirty="0"/>
                        </a:p>
                      </a:txBody>
                      <a:tcPr>
                        <a:solidFill>
                          <a:schemeClr val="accent6">
                            <a:lumMod val="60000"/>
                            <a:lumOff val="40000"/>
                          </a:schemeClr>
                        </a:solidFill>
                      </a:tcPr>
                    </a:tc>
                    <a:tc>
                      <a:txBody>
                        <a:bodyPr/>
                        <a:lstStyle/>
                        <a:p>
                          <a:r>
                            <a:rPr lang="en-US" dirty="0"/>
                            <a:t>0.25</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400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8</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𝑟</m:t>
                                    </m:r>
                                  </m:e>
                                  <m:sub>
                                    <m:r>
                                      <a:rPr lang="hr-HR" b="0" i="1" smtClean="0">
                                        <a:solidFill>
                                          <a:schemeClr val="tx1"/>
                                        </a:solidFill>
                                        <a:latin typeface="Cambria Math" charset="0"/>
                                      </a:rPr>
                                      <m:t>𝑎</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𝑞</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1.81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0.03</a:t>
                          </a:r>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e>
                                  <m:sub>
                                    <m:r>
                                      <a:rPr lang="hr-HR" b="0" i="1" smtClean="0">
                                        <a:solidFill>
                                          <a:schemeClr val="tx1"/>
                                        </a:solidFill>
                                        <a:latin typeface="Cambria Math" charset="0"/>
                                      </a:rPr>
                                      <m:t>𝑞</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1.76</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0.07</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𝑎𝑎</m:t>
                                    </m:r>
                                  </m:sub>
                                </m:sSub>
                              </m:oMath>
                            </m:oMathPara>
                          </a14:m>
                          <a:endParaRPr lang="en-US" dirty="0"/>
                        </a:p>
                      </a:txBody>
                      <a:tcPr>
                        <a:solidFill>
                          <a:schemeClr val="accent6">
                            <a:lumMod val="60000"/>
                            <a:lumOff val="40000"/>
                          </a:schemeClr>
                        </a:solidFill>
                      </a:tcPr>
                    </a:tc>
                    <a:tc>
                      <a:txBody>
                        <a:bodyPr/>
                        <a:lstStyle/>
                        <a:p>
                          <a:r>
                            <a:rPr lang="en-US" dirty="0"/>
                            <a:t>0.002</a:t>
                          </a:r>
                        </a:p>
                      </a:txBody>
                      <a:tcPr>
                        <a:solidFill>
                          <a:schemeClr val="accent6">
                            <a:lumMod val="20000"/>
                            <a:lumOff val="80000"/>
                          </a:schemeClr>
                        </a:solidFill>
                      </a:tcPr>
                    </a:tc>
                    <a:extLst>
                      <a:ext uri="{0D108BD9-81ED-4DB2-BD59-A6C34878D82A}">
                        <a16:rowId xmlns:a16="http://schemas.microsoft.com/office/drawing/2014/main" val="10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𝑞</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0.65</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𝑀</m:t>
                                </m:r>
                              </m:oMath>
                            </m:oMathPara>
                          </a14:m>
                          <a:endParaRPr lang="en-US" dirty="0"/>
                        </a:p>
                      </a:txBody>
                      <a:tcPr>
                        <a:solidFill>
                          <a:schemeClr val="accent6">
                            <a:lumMod val="60000"/>
                            <a:lumOff val="40000"/>
                          </a:schemeClr>
                        </a:solidFill>
                      </a:tcPr>
                    </a:tc>
                    <a:tc>
                      <a:txBody>
                        <a:bodyPr/>
                        <a:lstStyle/>
                        <a:p>
                          <a:r>
                            <a:rPr lang="en-US" dirty="0"/>
                            <a:t>7</a:t>
                          </a:r>
                        </a:p>
                      </a:txBody>
                      <a:tcPr>
                        <a:solidFill>
                          <a:schemeClr val="accent6">
                            <a:lumMod val="20000"/>
                            <a:lumOff val="80000"/>
                          </a:schemeClr>
                        </a:solidFill>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𝐷</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826745014"/>
                  </p:ext>
                </p:extLst>
              </p:nvPr>
            </p:nvGraphicFramePr>
            <p:xfrm>
              <a:off x="827584" y="2403837"/>
              <a:ext cx="3054200" cy="3045206"/>
            </p:xfrm>
            <a:graphic>
              <a:graphicData uri="http://schemas.openxmlformats.org/drawingml/2006/table">
                <a:tbl>
                  <a:tblPr firstRow="1" bandRow="1">
                    <a:tableStyleId>{5940675A-B579-460E-94D1-54222C63F5DA}</a:tableStyleId>
                  </a:tblPr>
                  <a:tblGrid>
                    <a:gridCol w="763550"/>
                    <a:gridCol w="763550"/>
                    <a:gridCol w="763550"/>
                    <a:gridCol w="763550"/>
                  </a:tblGrid>
                  <a:tr h="386969">
                    <a:tc>
                      <a:txBody>
                        <a:bodyPr/>
                        <a:lstStyle/>
                        <a:p>
                          <a:endParaRPr lang="en-US"/>
                        </a:p>
                      </a:txBody>
                      <a:tcPr>
                        <a:blipFill rotWithShape="0">
                          <a:blip r:embed="rId3"/>
                          <a:stretch>
                            <a:fillRect l="-794" t="-7813" r="-300000" b="-704688"/>
                          </a:stretch>
                        </a:blipFill>
                      </a:tcPr>
                    </a:tc>
                    <a:tc>
                      <a:txBody>
                        <a:bodyPr/>
                        <a:lstStyle/>
                        <a:p>
                          <a:r>
                            <a:rPr lang="en-US" dirty="0" smtClean="0"/>
                            <a:t>2220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794" b="-704688"/>
                          </a:stretch>
                        </a:blipFill>
                      </a:tcPr>
                    </a:tc>
                    <a:tc>
                      <a:txBody>
                        <a:bodyPr/>
                        <a:lstStyle/>
                        <a:p>
                          <a:r>
                            <a:rPr lang="en-US" dirty="0" smtClean="0"/>
                            <a:t>0.25</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794" t="-111290" r="-300000" b="-627419"/>
                          </a:stretch>
                        </a:blipFill>
                      </a:tcPr>
                    </a:tc>
                    <a:tc>
                      <a:txBody>
                        <a:bodyPr/>
                        <a:lstStyle/>
                        <a:p>
                          <a:r>
                            <a:rPr lang="en-US" dirty="0" smtClean="0"/>
                            <a:t>400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1290" r="-100794" b="-627419"/>
                          </a:stretch>
                        </a:blipFill>
                      </a:tcPr>
                    </a:tc>
                    <a:tc>
                      <a:txBody>
                        <a:bodyPr/>
                        <a:lstStyle/>
                        <a:p>
                          <a:r>
                            <a:rPr lang="en-US" dirty="0" smtClean="0"/>
                            <a:t>8</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207937" r="-300000" b="-517460"/>
                          </a:stretch>
                        </a:blipFill>
                      </a:tcPr>
                    </a:tc>
                    <a:tc>
                      <a:txBody>
                        <a:bodyPr/>
                        <a:lstStyle/>
                        <a:p>
                          <a:r>
                            <a:rPr lang="en-US" dirty="0" smtClean="0"/>
                            <a:t>0.003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07937" r="-100794" b="-517460"/>
                          </a:stretch>
                        </a:blipFill>
                      </a:tcPr>
                    </a:tc>
                    <a:tc>
                      <a:txBody>
                        <a:bodyPr/>
                        <a:lstStyle/>
                        <a:p>
                          <a:r>
                            <a:rPr lang="en-US" dirty="0" smtClean="0"/>
                            <a:t>1</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794" t="-312903" r="-300000" b="-425806"/>
                          </a:stretch>
                        </a:blipFill>
                      </a:tcPr>
                    </a:tc>
                    <a:tc>
                      <a:txBody>
                        <a:bodyPr/>
                        <a:lstStyle/>
                        <a:p>
                          <a:r>
                            <a:rPr lang="en-US" dirty="0" smtClean="0"/>
                            <a:t>1.81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312903" r="-100794" b="-425806"/>
                          </a:stretch>
                        </a:blipFill>
                      </a:tcPr>
                    </a:tc>
                    <a:tc>
                      <a:txBody>
                        <a:bodyPr/>
                        <a:lstStyle/>
                        <a:p>
                          <a:r>
                            <a:rPr lang="en-US" dirty="0" smtClean="0"/>
                            <a:t>0.03</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400000" r="-300000" b="-312500"/>
                          </a:stretch>
                        </a:blipFill>
                      </a:tcPr>
                    </a:tc>
                    <a:tc>
                      <a:txBody>
                        <a:bodyPr/>
                        <a:lstStyle/>
                        <a:p>
                          <a:r>
                            <a:rPr lang="en-US" dirty="0" smtClean="0"/>
                            <a:t>1.76</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400000" r="-100794" b="-312500"/>
                          </a:stretch>
                        </a:blipFill>
                      </a:tcPr>
                    </a:tc>
                    <a:tc>
                      <a:txBody>
                        <a:bodyPr/>
                        <a:lstStyle/>
                        <a:p>
                          <a:r>
                            <a:rPr lang="en-US" dirty="0" smtClean="0"/>
                            <a:t>0.07</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794" t="-524590" r="-300000" b="-227869"/>
                          </a:stretch>
                        </a:blipFill>
                      </a:tcPr>
                    </a:tc>
                    <a:tc>
                      <a:txBody>
                        <a:bodyPr/>
                        <a:lstStyle/>
                        <a:p>
                          <a:r>
                            <a:rPr lang="en-US" dirty="0" smtClean="0"/>
                            <a:t>0.3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524590" r="-100794" b="-227869"/>
                          </a:stretch>
                        </a:blipFill>
                      </a:tcPr>
                    </a:tc>
                    <a:tc>
                      <a:txBody>
                        <a:bodyPr/>
                        <a:lstStyle/>
                        <a:p>
                          <a:r>
                            <a:rPr lang="en-US" dirty="0" smtClean="0"/>
                            <a:t>0.002</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604762" r="-300000" b="-120635"/>
                          </a:stretch>
                        </a:blipFill>
                      </a:tcPr>
                    </a:tc>
                    <a:tc>
                      <a:txBody>
                        <a:bodyPr/>
                        <a:lstStyle/>
                        <a:p>
                          <a:r>
                            <a:rPr lang="en-US" dirty="0" smtClean="0"/>
                            <a:t>0.65</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604762" r="-100794" b="-120635"/>
                          </a:stretch>
                        </a:blipFill>
                      </a:tcPr>
                    </a:tc>
                    <a:tc>
                      <a:txBody>
                        <a:bodyPr/>
                        <a:lstStyle/>
                        <a:p>
                          <a:r>
                            <a:rPr lang="en-US" dirty="0" smtClean="0"/>
                            <a:t>7</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794" t="-727869" r="-300000" b="-24590"/>
                          </a:stretch>
                        </a:blipFill>
                      </a:tcPr>
                    </a:tc>
                    <a:tc>
                      <a:txBody>
                        <a:bodyPr/>
                        <a:lstStyle/>
                        <a:p>
                          <a:r>
                            <a:rPr lang="en-US" dirty="0" smtClean="0"/>
                            <a:t>0.23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27869" r="-100794" b="-24590"/>
                          </a:stretch>
                        </a:blipFill>
                      </a:tcPr>
                    </a:tc>
                    <a:tc>
                      <a:txBody>
                        <a:bodyPr/>
                        <a:lstStyle/>
                        <a:p>
                          <a:r>
                            <a:rPr lang="en-US" dirty="0" smtClean="0"/>
                            <a:t>0</a:t>
                          </a:r>
                          <a:endParaRPr lang="en-US" dirty="0"/>
                        </a:p>
                      </a:txBody>
                      <a:tcPr>
                        <a:solidFill>
                          <a:schemeClr val="accent6">
                            <a:lumMod val="20000"/>
                            <a:lumOff val="80000"/>
                          </a:schemeClr>
                        </a:solidFill>
                      </a:tcPr>
                    </a:tc>
                  </a:tr>
                </a:tbl>
              </a:graphicData>
            </a:graphic>
          </p:graphicFrame>
        </mc:Fallback>
      </mc:AlternateContent>
      <p:pic>
        <p:nvPicPr>
          <p:cNvPr id="9" name="Picture 8"/>
          <p:cNvPicPr>
            <a:picLocks noChangeAspect="1"/>
          </p:cNvPicPr>
          <p:nvPr/>
        </p:nvPicPr>
        <p:blipFill>
          <a:blip r:embed="rId4"/>
          <a:stretch>
            <a:fillRect/>
          </a:stretch>
        </p:blipFill>
        <p:spPr>
          <a:xfrm>
            <a:off x="5022943" y="2476189"/>
            <a:ext cx="3115568" cy="2900501"/>
          </a:xfrm>
          <a:prstGeom prst="rect">
            <a:avLst/>
          </a:prstGeom>
        </p:spPr>
      </p:pic>
    </p:spTree>
    <p:extLst>
      <p:ext uri="{BB962C8B-B14F-4D97-AF65-F5344CB8AC3E}">
        <p14:creationId xmlns:p14="http://schemas.microsoft.com/office/powerpoint/2010/main" val="1439994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1</a:t>
            </a:r>
            <a:endParaRPr lang="en-US" dirty="0"/>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19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4" name="Content Placeholder 13"/>
          <p:cNvSpPr>
            <a:spLocks noGrp="1"/>
          </p:cNvSpPr>
          <p:nvPr>
            <p:ph idx="1"/>
          </p:nvPr>
        </p:nvSpPr>
        <p:spPr/>
        <p:txBody>
          <a:bodyPr>
            <a:normAutofit/>
          </a:bodyPr>
          <a:lstStyle/>
          <a:p>
            <a:r>
              <a:rPr lang="en-US" b="1" dirty="0"/>
              <a:t>Generator model – Step 1 </a:t>
            </a:r>
          </a:p>
          <a:p>
            <a:pPr marL="342900" indent="-342900">
              <a:buFont typeface="Arial" panose="020B0604020202020204" pitchFamily="34" charset="0"/>
              <a:buChar char="•"/>
            </a:pPr>
            <a:r>
              <a:rPr lang="en-US" dirty="0"/>
              <a:t>Power flow results: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r>
              <a:rPr lang="en-US" dirty="0"/>
              <a:t>Note: Using the variables (V_0, Angle_0, etc.) allow to propagate the parameters to the “upper layer” of the generator </a:t>
            </a:r>
            <a:r>
              <a:rPr lang="en-US" dirty="0" err="1"/>
              <a:t>componen</a:t>
            </a:r>
            <a:endParaRPr lang="en-US" dirty="0"/>
          </a:p>
        </p:txBody>
      </p:sp>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4271807505"/>
                  </p:ext>
                </p:extLst>
              </p:nvPr>
            </p:nvGraphicFramePr>
            <p:xfrm>
              <a:off x="3067472" y="2070094"/>
              <a:ext cx="2808312" cy="2727058"/>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V_0</a:t>
                          </a:r>
                        </a:p>
                      </a:txBody>
                      <a:tcPr>
                        <a:solidFill>
                          <a:schemeClr val="accent6">
                            <a:lumMod val="20000"/>
                            <a:lumOff val="80000"/>
                          </a:schemeClr>
                        </a:solidFill>
                      </a:tcPr>
                    </a:tc>
                    <a:extLst>
                      <a:ext uri="{0D108BD9-81ED-4DB2-BD59-A6C34878D82A}">
                        <a16:rowId xmlns:a16="http://schemas.microsoft.com/office/drawing/2014/main" val="10000"/>
                      </a:ext>
                    </a:extLst>
                  </a:tr>
                  <a:tr h="38295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𝑎𝑛𝑔𝑙𝑒</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Angle_0</a:t>
                          </a:r>
                        </a:p>
                      </a:txBody>
                      <a:tcPr>
                        <a:solidFill>
                          <a:schemeClr val="accent6">
                            <a:lumMod val="20000"/>
                            <a:lumOff val="80000"/>
                          </a:schemeClr>
                        </a:solidFill>
                      </a:tcPr>
                    </a:tc>
                    <a:extLst>
                      <a:ext uri="{0D108BD9-81ED-4DB2-BD59-A6C34878D82A}">
                        <a16:rowId xmlns:a16="http://schemas.microsoft.com/office/drawing/2014/main" val="10001"/>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𝑃</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fi-FI" dirty="0"/>
                            <a:t>P_0</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8295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𝑄</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fi-FI" dirty="0"/>
                            <a:t>Q_0</a:t>
                          </a:r>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err="1"/>
                            <a:t>V_b</a:t>
                          </a:r>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5"/>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𝑓</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6"/>
                      </a:ext>
                    </a:extLst>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4271807505"/>
                  </p:ext>
                </p:extLst>
              </p:nvPr>
            </p:nvGraphicFramePr>
            <p:xfrm>
              <a:off x="3067472" y="2070094"/>
              <a:ext cx="2808312" cy="2727058"/>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392228">
                    <a:tc>
                      <a:txBody>
                        <a:bodyPr/>
                        <a:lstStyle/>
                        <a:p>
                          <a:endParaRPr lang="en-US"/>
                        </a:p>
                      </a:txBody>
                      <a:tcPr>
                        <a:blipFill>
                          <a:blip r:embed="rId3"/>
                          <a:stretch>
                            <a:fillRect l="-433" t="-7813" r="-100433" b="-618750"/>
                          </a:stretch>
                        </a:blipFill>
                      </a:tcPr>
                    </a:tc>
                    <a:tc>
                      <a:txBody>
                        <a:bodyPr/>
                        <a:lstStyle/>
                        <a:p>
                          <a:r>
                            <a:rPr lang="en-US" dirty="0"/>
                            <a:t>V_0</a:t>
                          </a:r>
                        </a:p>
                      </a:txBody>
                      <a:tcPr>
                        <a:solidFill>
                          <a:schemeClr val="accent6">
                            <a:lumMod val="20000"/>
                            <a:lumOff val="80000"/>
                          </a:schemeClr>
                        </a:solidFill>
                      </a:tcPr>
                    </a:tc>
                    <a:extLst>
                      <a:ext uri="{0D108BD9-81ED-4DB2-BD59-A6C34878D82A}">
                        <a16:rowId xmlns:a16="http://schemas.microsoft.com/office/drawing/2014/main" val="10000"/>
                      </a:ext>
                    </a:extLst>
                  </a:tr>
                  <a:tr h="382959">
                    <a:tc>
                      <a:txBody>
                        <a:bodyPr/>
                        <a:lstStyle/>
                        <a:p>
                          <a:endParaRPr lang="en-US"/>
                        </a:p>
                      </a:txBody>
                      <a:tcPr>
                        <a:blipFill>
                          <a:blip r:embed="rId3"/>
                          <a:stretch>
                            <a:fillRect l="-433" t="-109524" r="-100433" b="-528571"/>
                          </a:stretch>
                        </a:blipFill>
                      </a:tcPr>
                    </a:tc>
                    <a:tc>
                      <a:txBody>
                        <a:bodyPr/>
                        <a:lstStyle/>
                        <a:p>
                          <a:r>
                            <a:rPr lang="en-US" dirty="0"/>
                            <a:t>Angle_0</a:t>
                          </a:r>
                        </a:p>
                      </a:txBody>
                      <a:tcPr>
                        <a:solidFill>
                          <a:schemeClr val="accent6">
                            <a:lumMod val="20000"/>
                            <a:lumOff val="80000"/>
                          </a:schemeClr>
                        </a:solidFill>
                      </a:tcPr>
                    </a:tc>
                    <a:extLst>
                      <a:ext uri="{0D108BD9-81ED-4DB2-BD59-A6C34878D82A}">
                        <a16:rowId xmlns:a16="http://schemas.microsoft.com/office/drawing/2014/main" val="10001"/>
                      </a:ext>
                    </a:extLst>
                  </a:tr>
                  <a:tr h="392228">
                    <a:tc>
                      <a:txBody>
                        <a:bodyPr/>
                        <a:lstStyle/>
                        <a:p>
                          <a:endParaRPr lang="en-US"/>
                        </a:p>
                      </a:txBody>
                      <a:tcPr>
                        <a:blipFill>
                          <a:blip r:embed="rId3"/>
                          <a:stretch>
                            <a:fillRect l="-433" t="-203077" r="-100433" b="-412308"/>
                          </a:stretch>
                        </a:blipFill>
                      </a:tcPr>
                    </a:tc>
                    <a:tc>
                      <a:txBody>
                        <a:bodyPr/>
                        <a:lstStyle/>
                        <a:p>
                          <a:r>
                            <a:rPr lang="fi-FI" dirty="0"/>
                            <a:t>P_0</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82959">
                    <a:tc>
                      <a:txBody>
                        <a:bodyPr/>
                        <a:lstStyle/>
                        <a:p>
                          <a:endParaRPr lang="en-US"/>
                        </a:p>
                      </a:txBody>
                      <a:tcPr>
                        <a:blipFill>
                          <a:blip r:embed="rId3"/>
                          <a:stretch>
                            <a:fillRect l="-433" t="-312698" r="-100433" b="-325397"/>
                          </a:stretch>
                        </a:blipFill>
                      </a:tcPr>
                    </a:tc>
                    <a:tc>
                      <a:txBody>
                        <a:bodyPr/>
                        <a:lstStyle/>
                        <a:p>
                          <a:r>
                            <a:rPr lang="fi-FI" dirty="0"/>
                            <a:t>Q_0</a:t>
                          </a:r>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92228">
                    <a:tc>
                      <a:txBody>
                        <a:bodyPr/>
                        <a:lstStyle/>
                        <a:p>
                          <a:endParaRPr lang="en-US"/>
                        </a:p>
                      </a:txBody>
                      <a:tcPr>
                        <a:blipFill>
                          <a:blip r:embed="rId3"/>
                          <a:stretch>
                            <a:fillRect l="-433" t="-406250" r="-100433" b="-220313"/>
                          </a:stretch>
                        </a:blipFill>
                      </a:tcPr>
                    </a:tc>
                    <a:tc>
                      <a:txBody>
                        <a:bodyPr/>
                        <a:lstStyle/>
                        <a:p>
                          <a:r>
                            <a:rPr lang="en-US" dirty="0" err="1"/>
                            <a:t>V_b</a:t>
                          </a:r>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92228">
                    <a:tc>
                      <a:txBody>
                        <a:bodyPr/>
                        <a:lstStyle/>
                        <a:p>
                          <a:endParaRPr lang="en-US"/>
                        </a:p>
                      </a:txBody>
                      <a:tcPr>
                        <a:blipFill>
                          <a:blip r:embed="rId3"/>
                          <a:stretch>
                            <a:fillRect l="-433" t="-498462" r="-100433" b="-116923"/>
                          </a:stretch>
                        </a:blip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5"/>
                      </a:ext>
                    </a:extLst>
                  </a:tr>
                  <a:tr h="392228">
                    <a:tc>
                      <a:txBody>
                        <a:bodyPr/>
                        <a:lstStyle/>
                        <a:p>
                          <a:endParaRPr lang="en-US"/>
                        </a:p>
                      </a:txBody>
                      <a:tcPr>
                        <a:blipFill>
                          <a:blip r:embed="rId3"/>
                          <a:stretch>
                            <a:fillRect l="-433" t="-607813" r="-100433" b="-18750"/>
                          </a:stretch>
                        </a:blip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6"/>
                      </a:ext>
                    </a:extLst>
                  </a:tr>
                </a:tbl>
              </a:graphicData>
            </a:graphic>
          </p:graphicFrame>
        </mc:Fallback>
      </mc:AlternateContent>
    </p:spTree>
    <p:extLst>
      <p:ext uri="{BB962C8B-B14F-4D97-AF65-F5344CB8AC3E}">
        <p14:creationId xmlns:p14="http://schemas.microsoft.com/office/powerpoint/2010/main" val="200051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Agenda</a:t>
            </a:r>
            <a:endParaRPr lang="en-US" dirty="0"/>
          </a:p>
        </p:txBody>
      </p:sp>
      <p:sp>
        <p:nvSpPr>
          <p:cNvPr id="6" name="Footer Placeholder 5"/>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a:t>
            </a:fld>
            <a:endParaRPr lang="en-US" dirty="0"/>
          </a:p>
        </p:txBody>
      </p:sp>
      <p:sp>
        <p:nvSpPr>
          <p:cNvPr id="5" name="Date Placeholder 4"/>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endParaRPr lang="en-US" dirty="0"/>
          </a:p>
          <a:p>
            <a:pPr marL="342900" indent="-342900">
              <a:buFont typeface="Arial" charset="0"/>
              <a:buChar char="•"/>
            </a:pPr>
            <a:r>
              <a:rPr lang="en-US" dirty="0"/>
              <a:t>Introduction to the Open-Instance Power System Library </a:t>
            </a:r>
          </a:p>
          <a:p>
            <a:pPr marL="342900" indent="-342900">
              <a:buFont typeface="Arial" charset="0"/>
              <a:buChar char="•"/>
            </a:pPr>
            <a:r>
              <a:rPr lang="en-US" dirty="0"/>
              <a:t>Modelling and simulation possibilities by using </a:t>
            </a:r>
            <a:r>
              <a:rPr lang="en-US" dirty="0" err="1"/>
              <a:t>OpenIPSL</a:t>
            </a:r>
            <a:r>
              <a:rPr lang="en-US" dirty="0"/>
              <a:t> and Modelica</a:t>
            </a:r>
          </a:p>
          <a:p>
            <a:pPr marL="342900" indent="-342900">
              <a:buFont typeface="Arial" charset="0"/>
              <a:buChar char="•"/>
            </a:pPr>
            <a:r>
              <a:rPr lang="en-US" dirty="0"/>
              <a:t>Comparison of the performance with a reference simulation software</a:t>
            </a:r>
          </a:p>
          <a:p>
            <a:pPr marL="342900" indent="-342900">
              <a:buFont typeface="Arial" charset="0"/>
              <a:buChar char="•"/>
            </a:pPr>
            <a:r>
              <a:rPr lang="en-US" dirty="0"/>
              <a:t>3 use cases with a dynamic simulation and linearization</a:t>
            </a:r>
          </a:p>
          <a:p>
            <a:endParaRPr lang="en-US" dirty="0"/>
          </a:p>
          <a:p>
            <a:pPr marL="0" indent="0">
              <a:buNone/>
            </a:pPr>
            <a:endParaRPr lang="en-US" dirty="0"/>
          </a:p>
          <a:p>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6919749" y="4009718"/>
            <a:ext cx="1481973" cy="1481973"/>
          </a:xfrm>
          <a:prstGeom prst="rect">
            <a:avLst/>
          </a:prstGeom>
        </p:spPr>
      </p:pic>
      <p:pic>
        <p:nvPicPr>
          <p:cNvPr id="13" name="Picture 2" descr="C:\Nobackup\Dropbox\Maxime - Luigi\presentations\Material From Luigi\SmarTSLabLogo\smartslab_logo_Transparent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8981" t="10406" r="9422" b="16975"/>
          <a:stretch/>
        </p:blipFill>
        <p:spPr bwMode="auto">
          <a:xfrm>
            <a:off x="6449633" y="249233"/>
            <a:ext cx="2422204" cy="847669"/>
          </a:xfrm>
          <a:prstGeom prst="rect">
            <a:avLst/>
          </a:prstGeom>
          <a:solidFill>
            <a:schemeClr val="bg1"/>
          </a:solidFill>
          <a:extLst/>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7584" y="4221088"/>
            <a:ext cx="4199632" cy="927191"/>
          </a:xfrm>
          <a:prstGeom prst="rect">
            <a:avLst/>
          </a:prstGeom>
        </p:spPr>
      </p:pic>
    </p:spTree>
    <p:extLst>
      <p:ext uri="{BB962C8B-B14F-4D97-AF65-F5344CB8AC3E}">
        <p14:creationId xmlns:p14="http://schemas.microsoft.com/office/powerpoint/2010/main" val="1463578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20</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Generator model – Step 2 </a:t>
            </a:r>
          </a:p>
          <a:p>
            <a:pPr marL="285750" indent="-285750">
              <a:buFont typeface="Arial" charset="0"/>
              <a:buChar char="•"/>
            </a:pPr>
            <a:r>
              <a:rPr lang="en-US" dirty="0"/>
              <a:t>PSAT model of the AVR Type III is used</a:t>
            </a:r>
          </a:p>
          <a:p>
            <a:pPr marL="285750" indent="-285750">
              <a:buFont typeface="Arial" charset="0"/>
              <a:buChar char="•"/>
            </a:pPr>
            <a:r>
              <a:rPr lang="en-US" dirty="0"/>
              <a:t>Constant block </a:t>
            </a:r>
            <a:r>
              <a:rPr lang="en-US" dirty="0" err="1"/>
              <a:t>pss_off</a:t>
            </a:r>
            <a:r>
              <a:rPr lang="en-US" dirty="0"/>
              <a:t> will be used as a zero input to the PSS input signal of the AVR since the PSS is not used </a:t>
            </a:r>
          </a:p>
          <a:p>
            <a:pPr marL="285750" indent="-285750">
              <a:buFont typeface="Arial" charset="0"/>
              <a:buChar char="•"/>
            </a:pPr>
            <a:r>
              <a:rPr lang="en-US" dirty="0"/>
              <a:t>Parameters:</a:t>
            </a:r>
          </a:p>
          <a:p>
            <a:endParaRPr lang="en-US"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896854240"/>
                  </p:ext>
                </p:extLst>
              </p:nvPr>
            </p:nvGraphicFramePr>
            <p:xfrm>
              <a:off x="457199" y="3356754"/>
              <a:ext cx="3538736" cy="2275905"/>
            </p:xfrm>
            <a:graphic>
              <a:graphicData uri="http://schemas.openxmlformats.org/drawingml/2006/table">
                <a:tbl>
                  <a:tblPr firstRow="1" bandRow="1">
                    <a:tableStyleId>{5940675A-B579-460E-94D1-54222C63F5DA}</a:tableStyleId>
                  </a:tblPr>
                  <a:tblGrid>
                    <a:gridCol w="884684">
                      <a:extLst>
                        <a:ext uri="{9D8B030D-6E8A-4147-A177-3AD203B41FA5}">
                          <a16:colId xmlns:a16="http://schemas.microsoft.com/office/drawing/2014/main" val="20000"/>
                        </a:ext>
                      </a:extLst>
                    </a:gridCol>
                    <a:gridCol w="884684">
                      <a:extLst>
                        <a:ext uri="{9D8B030D-6E8A-4147-A177-3AD203B41FA5}">
                          <a16:colId xmlns:a16="http://schemas.microsoft.com/office/drawing/2014/main" val="20001"/>
                        </a:ext>
                      </a:extLst>
                    </a:gridCol>
                    <a:gridCol w="884684">
                      <a:extLst>
                        <a:ext uri="{9D8B030D-6E8A-4147-A177-3AD203B41FA5}">
                          <a16:colId xmlns:a16="http://schemas.microsoft.com/office/drawing/2014/main" val="20002"/>
                        </a:ext>
                      </a:extLst>
                    </a:gridCol>
                    <a:gridCol w="884684">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𝑟𝑒𝑓</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𝑒</m:t>
                                    </m:r>
                                  </m:sub>
                                </m:sSub>
                              </m:oMath>
                            </m:oMathPara>
                          </a14:m>
                          <a:endParaRPr lang="en-US" dirty="0"/>
                        </a:p>
                      </a:txBody>
                      <a:tcPr>
                        <a:solidFill>
                          <a:schemeClr val="accent6">
                            <a:lumMod val="60000"/>
                            <a:lumOff val="40000"/>
                          </a:schemeClr>
                        </a:solidFill>
                      </a:tcPr>
                    </a:tc>
                    <a:tc>
                      <a:txBody>
                        <a:bodyPr/>
                        <a:lstStyle/>
                        <a:p>
                          <a:r>
                            <a:rPr lang="en-US" dirty="0"/>
                            <a:t>0.0001</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𝑓</m:t>
                                    </m:r>
                                    <m:r>
                                      <a:rPr lang="hr-HR" b="0" i="1" smtClean="0">
                                        <a:solidFill>
                                          <a:schemeClr val="tx1"/>
                                        </a:solidFill>
                                        <a:latin typeface="Cambria Math" charset="0"/>
                                      </a:rPr>
                                      <m:t>,</m:t>
                                    </m:r>
                                    <m:r>
                                      <a:rPr lang="hr-HR" b="0" i="1" smtClean="0">
                                        <a:solidFill>
                                          <a:schemeClr val="tx1"/>
                                        </a:solidFill>
                                        <a:latin typeface="Cambria Math" charset="0"/>
                                      </a:rPr>
                                      <m:t>𝑚𝑎𝑥</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7</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𝑟</m:t>
                                    </m:r>
                                  </m:sub>
                                </m:sSub>
                              </m:oMath>
                            </m:oMathPara>
                          </a14:m>
                          <a:endParaRPr lang="en-US" dirty="0"/>
                        </a:p>
                      </a:txBody>
                      <a:tcPr>
                        <a:solidFill>
                          <a:schemeClr val="accent6">
                            <a:lumMod val="60000"/>
                            <a:lumOff val="40000"/>
                          </a:schemeClr>
                        </a:solidFill>
                      </a:tcPr>
                    </a:tc>
                    <a:tc>
                      <a:txBody>
                        <a:bodyPr/>
                        <a:lstStyle/>
                        <a:p>
                          <a:r>
                            <a:rPr lang="nb-NO" dirty="0"/>
                            <a:t>0.015</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𝑓</m:t>
                                    </m:r>
                                    <m:r>
                                      <a:rPr lang="hr-HR" b="0" i="1" smtClean="0">
                                        <a:solidFill>
                                          <a:schemeClr val="tx1"/>
                                        </a:solidFill>
                                        <a:latin typeface="Cambria Math" charset="0"/>
                                      </a:rPr>
                                      <m:t>,</m:t>
                                    </m:r>
                                    <m:r>
                                      <a:rPr lang="hr-HR" b="0" i="1" smtClean="0">
                                        <a:solidFill>
                                          <a:schemeClr val="tx1"/>
                                        </a:solidFill>
                                        <a:latin typeface="Cambria Math" charset="0"/>
                                      </a:rPr>
                                      <m:t>𝑚𝑖𝑛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-6.4</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𝐾</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𝑇</m:t>
                                    </m:r>
                                  </m:e>
                                  <m:sub>
                                    <m:r>
                                      <a:rPr lang="hr-HR" b="0" i="1" smtClean="0">
                                        <a:solidFill>
                                          <a:schemeClr val="tx1"/>
                                        </a:solidFill>
                                        <a:latin typeface="Cambria Math" charset="0"/>
                                      </a:rPr>
                                      <m:t>2</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896854240"/>
                  </p:ext>
                </p:extLst>
              </p:nvPr>
            </p:nvGraphicFramePr>
            <p:xfrm>
              <a:off x="457199" y="3356754"/>
              <a:ext cx="3538736" cy="2275905"/>
            </p:xfrm>
            <a:graphic>
              <a:graphicData uri="http://schemas.openxmlformats.org/drawingml/2006/table">
                <a:tbl>
                  <a:tblPr firstRow="1" bandRow="1">
                    <a:tableStyleId>{5940675A-B579-460E-94D1-54222C63F5DA}</a:tableStyleId>
                  </a:tblPr>
                  <a:tblGrid>
                    <a:gridCol w="884684"/>
                    <a:gridCol w="884684"/>
                    <a:gridCol w="884684"/>
                    <a:gridCol w="884684"/>
                  </a:tblGrid>
                  <a:tr h="387795">
                    <a:tc>
                      <a:txBody>
                        <a:bodyPr/>
                        <a:lstStyle/>
                        <a:p>
                          <a:endParaRPr lang="en-US"/>
                        </a:p>
                      </a:txBody>
                      <a:tcPr>
                        <a:blipFill rotWithShape="0">
                          <a:blip r:embed="rId3"/>
                          <a:stretch>
                            <a:fillRect l="-685" t="-7813" r="-300000" b="-507813"/>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685" b="-507813"/>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113115" r="-300000" b="-432787"/>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3115" r="-100685" b="-432787"/>
                          </a:stretch>
                        </a:blipFill>
                      </a:tcPr>
                    </a:tc>
                    <a:tc>
                      <a:txBody>
                        <a:bodyPr/>
                        <a:lstStyle/>
                        <a:p>
                          <a:r>
                            <a:rPr lang="en-US" dirty="0" smtClean="0"/>
                            <a:t>0.0001</a:t>
                          </a:r>
                          <a:endParaRPr lang="en-US" dirty="0"/>
                        </a:p>
                      </a:txBody>
                      <a:tcPr>
                        <a:solidFill>
                          <a:schemeClr val="accent6">
                            <a:lumMod val="20000"/>
                            <a:lumOff val="80000"/>
                          </a:schemeClr>
                        </a:solidFill>
                      </a:tcPr>
                    </a:tc>
                  </a:tr>
                  <a:tr h="387795">
                    <a:tc>
                      <a:txBody>
                        <a:bodyPr/>
                        <a:lstStyle/>
                        <a:p>
                          <a:endParaRPr lang="en-US"/>
                        </a:p>
                      </a:txBody>
                      <a:tcPr>
                        <a:blipFill rotWithShape="0">
                          <a:blip r:embed="rId3"/>
                          <a:stretch>
                            <a:fillRect l="-685" t="-206349" r="-300000" b="-319048"/>
                          </a:stretch>
                        </a:blipFill>
                      </a:tcPr>
                    </a:tc>
                    <a:tc>
                      <a:txBody>
                        <a:bodyPr/>
                        <a:lstStyle/>
                        <a:p>
                          <a:r>
                            <a:rPr lang="en-US" dirty="0" smtClean="0"/>
                            <a:t>7</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06349" r="-100685" b="-319048"/>
                          </a:stretch>
                        </a:blipFill>
                      </a:tcPr>
                    </a:tc>
                    <a:tc>
                      <a:txBody>
                        <a:bodyPr/>
                        <a:lstStyle/>
                        <a:p>
                          <a:r>
                            <a:rPr lang="nb-NO" dirty="0" smtClean="0"/>
                            <a:t>0.015</a:t>
                          </a:r>
                          <a:endParaRPr lang="en-US" dirty="0"/>
                        </a:p>
                      </a:txBody>
                      <a:tcPr>
                        <a:solidFill>
                          <a:schemeClr val="accent6">
                            <a:lumMod val="20000"/>
                            <a:lumOff val="80000"/>
                          </a:schemeClr>
                        </a:solidFill>
                      </a:tcPr>
                    </a:tc>
                  </a:tr>
                  <a:tr h="387795">
                    <a:tc>
                      <a:txBody>
                        <a:bodyPr/>
                        <a:lstStyle/>
                        <a:p>
                          <a:endParaRPr lang="en-US"/>
                        </a:p>
                      </a:txBody>
                      <a:tcPr>
                        <a:blipFill rotWithShape="0">
                          <a:blip r:embed="rId3"/>
                          <a:stretch>
                            <a:fillRect l="-685" t="-301563" r="-300000" b="-214063"/>
                          </a:stretch>
                        </a:blipFill>
                      </a:tcPr>
                    </a:tc>
                    <a:tc>
                      <a:txBody>
                        <a:bodyPr/>
                        <a:lstStyle/>
                        <a:p>
                          <a:r>
                            <a:rPr lang="en-US" dirty="0" smtClean="0"/>
                            <a:t>-6.4</a:t>
                          </a:r>
                          <a:endParaRPr lang="en-US" dirty="0"/>
                        </a:p>
                      </a:txBody>
                      <a:tcPr>
                        <a:solidFill>
                          <a:schemeClr val="accent6">
                            <a:lumMod val="20000"/>
                            <a:lumOff val="80000"/>
                          </a:schemeClr>
                        </a:solidFill>
                      </a:tcPr>
                    </a:tc>
                    <a:tc>
                      <a:txBody>
                        <a:bodyPr/>
                        <a:lstStyle/>
                        <a:p>
                          <a:pPr/>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421311" r="-300000" b="-124590"/>
                          </a:stretch>
                        </a:blipFill>
                      </a:tcPr>
                    </a:tc>
                    <a:tc>
                      <a:txBody>
                        <a:bodyPr/>
                        <a:lstStyle/>
                        <a:p>
                          <a:r>
                            <a:rPr lang="en-US" dirty="0" smtClean="0"/>
                            <a:t>200</a:t>
                          </a:r>
                          <a:endParaRPr lang="en-US" dirty="0"/>
                        </a:p>
                      </a:txBody>
                      <a:tcPr>
                        <a:solidFill>
                          <a:schemeClr val="accent6">
                            <a:lumMod val="20000"/>
                            <a:lumOff val="80000"/>
                          </a:schemeClr>
                        </a:solidFill>
                      </a:tcPr>
                    </a:tc>
                    <a:tc>
                      <a:txBody>
                        <a:bodyPr/>
                        <a:lstStyle/>
                        <a:p>
                          <a:pPr/>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521311" r="-300000" b="-24590"/>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pic>
        <p:nvPicPr>
          <p:cNvPr id="8" name="Picture 7"/>
          <p:cNvPicPr>
            <a:picLocks noChangeAspect="1"/>
          </p:cNvPicPr>
          <p:nvPr/>
        </p:nvPicPr>
        <p:blipFill>
          <a:blip r:embed="rId4"/>
          <a:stretch>
            <a:fillRect/>
          </a:stretch>
        </p:blipFill>
        <p:spPr>
          <a:xfrm>
            <a:off x="4636320" y="3573016"/>
            <a:ext cx="4067944" cy="1851305"/>
          </a:xfrm>
          <a:prstGeom prst="rect">
            <a:avLst/>
          </a:prstGeom>
        </p:spPr>
      </p:pic>
    </p:spTree>
    <p:extLst>
      <p:ext uri="{BB962C8B-B14F-4D97-AF65-F5344CB8AC3E}">
        <p14:creationId xmlns:p14="http://schemas.microsoft.com/office/powerpoint/2010/main" val="1594920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a:xfrm>
            <a:off x="338964" y="1582739"/>
            <a:ext cx="3945004" cy="4078286"/>
          </a:xfrm>
        </p:spPr>
        <p:txBody>
          <a:bodyPr/>
          <a:lstStyle/>
          <a:p>
            <a:r>
              <a:rPr lang="en-US" b="1" dirty="0"/>
              <a:t>Generator model – Step 3 </a:t>
            </a:r>
          </a:p>
          <a:p>
            <a:pPr marL="285750" indent="-285750">
              <a:buFont typeface="Arial" charset="0"/>
              <a:buChar char="•"/>
            </a:pPr>
            <a:r>
              <a:rPr lang="en-US" dirty="0"/>
              <a:t>To finish the generator model, different signals need to be connected</a:t>
            </a:r>
          </a:p>
          <a:p>
            <a:pPr marL="285750" indent="-285750">
              <a:buFont typeface="Arial" charset="0"/>
              <a:buChar char="•"/>
            </a:pPr>
            <a:endParaRPr lang="en-US" dirty="0"/>
          </a:p>
          <a:p>
            <a:pPr marL="285750" indent="-285750">
              <a:buFont typeface="Arial" charset="0"/>
              <a:buChar char="•"/>
            </a:pPr>
            <a:r>
              <a:rPr lang="en-US" dirty="0"/>
              <a:t>Optionally, icon of the generator model can be altered</a:t>
            </a:r>
          </a:p>
          <a:p>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361857" y="4005064"/>
            <a:ext cx="1705615" cy="1554229"/>
          </a:xfrm>
          <a:prstGeom prst="rect">
            <a:avLst/>
          </a:prstGeom>
        </p:spPr>
      </p:pic>
      <p:pic>
        <p:nvPicPr>
          <p:cNvPr id="9" name="Picture 8"/>
          <p:cNvPicPr>
            <a:picLocks noChangeAspect="1"/>
          </p:cNvPicPr>
          <p:nvPr/>
        </p:nvPicPr>
        <p:blipFill>
          <a:blip r:embed="rId4"/>
          <a:stretch>
            <a:fillRect/>
          </a:stretch>
        </p:blipFill>
        <p:spPr>
          <a:xfrm>
            <a:off x="4208079" y="1916832"/>
            <a:ext cx="4336062" cy="3458954"/>
          </a:xfrm>
          <a:prstGeom prst="rect">
            <a:avLst/>
          </a:prstGeom>
        </p:spPr>
      </p:pic>
    </p:spTree>
    <p:extLst>
      <p:ext uri="{BB962C8B-B14F-4D97-AF65-F5344CB8AC3E}">
        <p14:creationId xmlns:p14="http://schemas.microsoft.com/office/powerpoint/2010/main" val="1543267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22</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Network model – Step 1 </a:t>
            </a:r>
          </a:p>
          <a:p>
            <a:pPr marL="285750" indent="-285750">
              <a:buFont typeface="Arial" charset="0"/>
              <a:buChar char="•"/>
            </a:pPr>
            <a:r>
              <a:rPr lang="en-US" dirty="0"/>
              <a:t>Network package will be created in the </a:t>
            </a:r>
            <a:r>
              <a:rPr lang="en-US" i="1" dirty="0"/>
              <a:t>Example_1 </a:t>
            </a:r>
            <a:r>
              <a:rPr lang="en-US" dirty="0"/>
              <a:t>package</a:t>
            </a:r>
          </a:p>
          <a:p>
            <a:pPr marL="285750" indent="-285750">
              <a:buFont typeface="Arial" charset="0"/>
              <a:buChar char="•"/>
            </a:pPr>
            <a:r>
              <a:rPr lang="en-US" dirty="0"/>
              <a:t>This package is created by right clicking on the </a:t>
            </a:r>
            <a:r>
              <a:rPr lang="en-US" i="1" dirty="0"/>
              <a:t>Example_1</a:t>
            </a:r>
            <a:r>
              <a:rPr lang="en-US" dirty="0"/>
              <a:t> in the </a:t>
            </a:r>
            <a:r>
              <a:rPr lang="en-US" i="1" dirty="0" err="1"/>
              <a:t>Working_Examples</a:t>
            </a:r>
            <a:r>
              <a:rPr lang="en-US" dirty="0"/>
              <a:t> package</a:t>
            </a:r>
            <a:endParaRPr lang="en-US" i="1" dirty="0"/>
          </a:p>
          <a:p>
            <a:endParaRPr lang="en-US" dirty="0"/>
          </a:p>
        </p:txBody>
      </p:sp>
      <p:grpSp>
        <p:nvGrpSpPr>
          <p:cNvPr id="8" name="Group 7"/>
          <p:cNvGrpSpPr/>
          <p:nvPr/>
        </p:nvGrpSpPr>
        <p:grpSpPr>
          <a:xfrm>
            <a:off x="1200563" y="3068960"/>
            <a:ext cx="6880615" cy="2870200"/>
            <a:chOff x="1200563" y="2803921"/>
            <a:chExt cx="6880615" cy="287020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88578" y="2803921"/>
              <a:ext cx="4292600" cy="2870200"/>
            </a:xfrm>
            <a:prstGeom prst="rect">
              <a:avLst/>
            </a:prstGeom>
          </p:spPr>
        </p:pic>
        <p:sp>
          <p:nvSpPr>
            <p:cNvPr id="14" name="Rectangle 13"/>
            <p:cNvSpPr/>
            <p:nvPr/>
          </p:nvSpPr>
          <p:spPr>
            <a:xfrm>
              <a:off x="5508104" y="3265944"/>
              <a:ext cx="2448272" cy="5760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4"/>
            <a:stretch>
              <a:fillRect/>
            </a:stretch>
          </p:blipFill>
          <p:spPr>
            <a:xfrm>
              <a:off x="1835696" y="2935287"/>
              <a:ext cx="1401548" cy="2579886"/>
            </a:xfrm>
            <a:prstGeom prst="rect">
              <a:avLst/>
            </a:prstGeom>
          </p:spPr>
        </p:pic>
        <p:cxnSp>
          <p:nvCxnSpPr>
            <p:cNvPr id="9" name="Straight Arrow Connector 8"/>
            <p:cNvCxnSpPr/>
            <p:nvPr/>
          </p:nvCxnSpPr>
          <p:spPr>
            <a:xfrm>
              <a:off x="1200563" y="4352528"/>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5031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Network model – Step 1 </a:t>
            </a:r>
          </a:p>
          <a:p>
            <a:pPr marL="285750" indent="-285750">
              <a:buFont typeface="Arial" charset="0"/>
              <a:buChar char="•"/>
            </a:pPr>
            <a:r>
              <a:rPr lang="en-US" dirty="0"/>
              <a:t>Network model will be created in the </a:t>
            </a:r>
            <a:r>
              <a:rPr lang="en-US" i="1" dirty="0"/>
              <a:t>Network </a:t>
            </a:r>
            <a:r>
              <a:rPr lang="en-US" dirty="0"/>
              <a:t>package</a:t>
            </a:r>
          </a:p>
          <a:p>
            <a:pPr marL="285750" indent="-285750">
              <a:buFont typeface="Arial" charset="0"/>
              <a:buChar char="•"/>
            </a:pPr>
            <a:r>
              <a:rPr lang="en-US" dirty="0"/>
              <a:t>This package is created by right clicking on the </a:t>
            </a:r>
            <a:r>
              <a:rPr lang="en-US" i="1" dirty="0"/>
              <a:t>Network </a:t>
            </a:r>
            <a:r>
              <a:rPr lang="en-US" dirty="0"/>
              <a:t>package</a:t>
            </a:r>
          </a:p>
          <a:p>
            <a:pPr marL="285750" indent="-285750">
              <a:buFont typeface="Arial" charset="0"/>
              <a:buChar char="•"/>
            </a:pPr>
            <a:r>
              <a:rPr lang="en-US" dirty="0"/>
              <a:t>The name of the network model will be </a:t>
            </a:r>
            <a:r>
              <a:rPr lang="en-US" i="1" dirty="0"/>
              <a:t>Example_1</a:t>
            </a:r>
            <a:endParaRPr lang="en-US" dirty="0"/>
          </a:p>
          <a:p>
            <a:endParaRPr lang="en-US" dirty="0"/>
          </a:p>
        </p:txBody>
      </p:sp>
      <p:grpSp>
        <p:nvGrpSpPr>
          <p:cNvPr id="14" name="Group 13"/>
          <p:cNvGrpSpPr/>
          <p:nvPr/>
        </p:nvGrpSpPr>
        <p:grpSpPr>
          <a:xfrm>
            <a:off x="1486676" y="3140968"/>
            <a:ext cx="6757732" cy="2585875"/>
            <a:chOff x="1486676" y="2708920"/>
            <a:chExt cx="6757732" cy="2585875"/>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9665" y="2783244"/>
              <a:ext cx="3789751" cy="2511551"/>
            </a:xfrm>
            <a:prstGeom prst="rect">
              <a:avLst/>
            </a:prstGeom>
          </p:spPr>
        </p:pic>
        <p:cxnSp>
          <p:nvCxnSpPr>
            <p:cNvPr id="9" name="Straight Arrow Connector 8"/>
            <p:cNvCxnSpPr/>
            <p:nvPr/>
          </p:nvCxnSpPr>
          <p:spPr>
            <a:xfrm flipH="1">
              <a:off x="3124372" y="4663898"/>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7236296" y="328498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236296" y="357301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4"/>
            <a:srcRect b="19517"/>
            <a:stretch/>
          </p:blipFill>
          <p:spPr>
            <a:xfrm>
              <a:off x="1486676" y="2708920"/>
              <a:ext cx="1628800" cy="2585875"/>
            </a:xfrm>
            <a:prstGeom prst="rect">
              <a:avLst/>
            </a:prstGeom>
          </p:spPr>
        </p:pic>
      </p:grpSp>
    </p:spTree>
    <p:extLst>
      <p:ext uri="{BB962C8B-B14F-4D97-AF65-F5344CB8AC3E}">
        <p14:creationId xmlns:p14="http://schemas.microsoft.com/office/powerpoint/2010/main" val="84814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l="3709" t="11308" r="7901" b="15838"/>
          <a:stretch/>
        </p:blipFill>
        <p:spPr>
          <a:xfrm>
            <a:off x="1636443" y="2458230"/>
            <a:ext cx="5904656" cy="1656184"/>
          </a:xfrm>
          <a:prstGeom prst="rect">
            <a:avLst/>
          </a:prstGeom>
        </p:spPr>
      </p:pic>
      <p:sp>
        <p:nvSpPr>
          <p:cNvPr id="11" name="Content Placeholder 10"/>
          <p:cNvSpPr>
            <a:spLocks noGrp="1"/>
          </p:cNvSpPr>
          <p:nvPr>
            <p:ph idx="1"/>
          </p:nvPr>
        </p:nvSpPr>
        <p:spPr/>
        <p:txBody>
          <a:bodyPr>
            <a:normAutofit/>
          </a:bodyPr>
          <a:lstStyle/>
          <a:p>
            <a:r>
              <a:rPr lang="en-US" b="1" dirty="0"/>
              <a:t>Network model – Step 1 </a:t>
            </a:r>
          </a:p>
          <a:p>
            <a:pPr marL="342900" indent="-342900">
              <a:buFont typeface="Arial" panose="020B0604020202020204" pitchFamily="34" charset="0"/>
              <a:buChar char="•"/>
            </a:pPr>
            <a:r>
              <a:rPr lang="en-US" dirty="0"/>
              <a:t>Created generator model and three bus models are added to the network model</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Also, model </a:t>
            </a:r>
            <a:r>
              <a:rPr lang="en-US" i="1" dirty="0" err="1"/>
              <a:t>OpenIPSL.Electrical.SystemBase</a:t>
            </a:r>
            <a:r>
              <a:rPr lang="en-US" dirty="0"/>
              <a:t> shall be added to the network model which defines base parameters for all of the components in the network model</a:t>
            </a:r>
          </a:p>
          <a:p>
            <a:endParaRPr lang="en-US" dirty="0"/>
          </a:p>
          <a:p>
            <a:endParaRPr lang="en-US" dirty="0"/>
          </a:p>
        </p:txBody>
      </p:sp>
      <p:sp>
        <p:nvSpPr>
          <p:cNvPr id="2" name="Title 1"/>
          <p:cNvSpPr>
            <a:spLocks noGrp="1"/>
          </p:cNvSpPr>
          <p:nvPr>
            <p:ph type="title"/>
          </p:nvPr>
        </p:nvSpPr>
        <p:spPr/>
        <p:txBody>
          <a:bodyPr/>
          <a:lstStyle/>
          <a:p>
            <a:r>
              <a:rPr lang="en-US"/>
              <a:t>Example 1</a:t>
            </a:r>
            <a:endParaRPr lang="en-US" dirty="0"/>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24</a:t>
            </a:fld>
            <a:endParaRPr lang="en-US" dirty="0"/>
          </a:p>
        </p:txBody>
      </p:sp>
      <p:sp>
        <p:nvSpPr>
          <p:cNvPr id="8" name="Date Placeholder 7"/>
          <p:cNvSpPr>
            <a:spLocks noGrp="1"/>
          </p:cNvSpPr>
          <p:nvPr>
            <p:ph type="dt" sz="half" idx="12"/>
          </p:nvPr>
        </p:nvSpPr>
        <p:spPr/>
        <p:txBody>
          <a:bodyPr/>
          <a:lstStyle/>
          <a:p>
            <a:r>
              <a:rPr lang="sv-SE"/>
              <a:t>2016-11-20</a:t>
            </a: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nvPr>
            </p:nvGraphicFramePr>
            <p:xfrm>
              <a:off x="2283160" y="5170733"/>
              <a:ext cx="1769368" cy="757809"/>
            </p:xfrm>
            <a:graphic>
              <a:graphicData uri="http://schemas.openxmlformats.org/drawingml/2006/table">
                <a:tbl>
                  <a:tblPr firstRow="1" bandRow="1">
                    <a:tableStyleId>{5940675A-B579-460E-94D1-54222C63F5DA}</a:tableStyleId>
                  </a:tblPr>
                  <a:tblGrid>
                    <a:gridCol w="884684">
                      <a:extLst>
                        <a:ext uri="{9D8B030D-6E8A-4147-A177-3AD203B41FA5}">
                          <a16:colId xmlns:a16="http://schemas.microsoft.com/office/drawing/2014/main" val="20000"/>
                        </a:ext>
                      </a:extLst>
                    </a:gridCol>
                    <a:gridCol w="884684">
                      <a:extLst>
                        <a:ext uri="{9D8B030D-6E8A-4147-A177-3AD203B41FA5}">
                          <a16:colId xmlns:a16="http://schemas.microsoft.com/office/drawing/2014/main" val="20001"/>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𝑓</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60</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890502457"/>
                  </p:ext>
                </p:extLst>
              </p:nvPr>
            </p:nvGraphicFramePr>
            <p:xfrm>
              <a:off x="2283160" y="5170733"/>
              <a:ext cx="1769368" cy="757809"/>
            </p:xfrm>
            <a:graphic>
              <a:graphicData uri="http://schemas.openxmlformats.org/drawingml/2006/table">
                <a:tbl>
                  <a:tblPr firstRow="1" bandRow="1">
                    <a:tableStyleId>{5940675A-B579-460E-94D1-54222C63F5DA}</a:tableStyleId>
                  </a:tblPr>
                  <a:tblGrid>
                    <a:gridCol w="884684"/>
                    <a:gridCol w="884684"/>
                  </a:tblGrid>
                  <a:tr h="386969">
                    <a:tc>
                      <a:txBody>
                        <a:bodyPr/>
                        <a:lstStyle/>
                        <a:p>
                          <a:endParaRPr lang="en-US"/>
                        </a:p>
                      </a:txBody>
                      <a:tcPr>
                        <a:blipFill rotWithShape="0">
                          <a:blip r:embed="rId4"/>
                          <a:stretch>
                            <a:fillRect l="-685" t="-7813" r="-100685" b="-118750"/>
                          </a:stretch>
                        </a:blipFill>
                      </a:tcPr>
                    </a:tc>
                    <a:tc>
                      <a:txBody>
                        <a:bodyPr/>
                        <a:lstStyle/>
                        <a:p>
                          <a:r>
                            <a:rPr lang="en-US" dirty="0" smtClean="0"/>
                            <a:t>100</a:t>
                          </a:r>
                          <a:endParaRPr lang="en-US" dirty="0"/>
                        </a:p>
                      </a:txBody>
                      <a:tcPr>
                        <a:solidFill>
                          <a:schemeClr val="accent6">
                            <a:lumMod val="20000"/>
                            <a:lumOff val="80000"/>
                          </a:schemeClr>
                        </a:solidFill>
                      </a:tcPr>
                    </a:tc>
                  </a:tr>
                  <a:tr h="370840">
                    <a:tc>
                      <a:txBody>
                        <a:bodyPr/>
                        <a:lstStyle/>
                        <a:p>
                          <a:endParaRPr lang="en-US"/>
                        </a:p>
                      </a:txBody>
                      <a:tcPr>
                        <a:blipFill rotWithShape="0">
                          <a:blip r:embed="rId4"/>
                          <a:stretch>
                            <a:fillRect l="-685" t="-113115" r="-100685" b="-24590"/>
                          </a:stretch>
                        </a:blipFill>
                      </a:tcPr>
                    </a:tc>
                    <a:tc>
                      <a:txBody>
                        <a:bodyPr/>
                        <a:lstStyle/>
                        <a:p>
                          <a:r>
                            <a:rPr lang="en-US" dirty="0" smtClean="0"/>
                            <a:t>60</a:t>
                          </a:r>
                          <a:endParaRPr lang="en-US" dirty="0"/>
                        </a:p>
                      </a:txBody>
                      <a:tcPr>
                        <a:solidFill>
                          <a:schemeClr val="accent6">
                            <a:lumMod val="20000"/>
                            <a:lumOff val="80000"/>
                          </a:schemeClr>
                        </a:solidFill>
                      </a:tcPr>
                    </a:tc>
                  </a:tr>
                </a:tbl>
              </a:graphicData>
            </a:graphic>
          </p:graphicFrame>
        </mc:Fallback>
      </mc:AlternateContent>
      <p:pic>
        <p:nvPicPr>
          <p:cNvPr id="3" name="Picture 2"/>
          <p:cNvPicPr>
            <a:picLocks noChangeAspect="1"/>
          </p:cNvPicPr>
          <p:nvPr/>
        </p:nvPicPr>
        <p:blipFill>
          <a:blip r:embed="rId5"/>
          <a:stretch>
            <a:fillRect/>
          </a:stretch>
        </p:blipFill>
        <p:spPr>
          <a:xfrm>
            <a:off x="5508104" y="4735743"/>
            <a:ext cx="2266826" cy="1142109"/>
          </a:xfrm>
          <a:prstGeom prst="rect">
            <a:avLst/>
          </a:prstGeom>
        </p:spPr>
      </p:pic>
    </p:spTree>
    <p:extLst>
      <p:ext uri="{BB962C8B-B14F-4D97-AF65-F5344CB8AC3E}">
        <p14:creationId xmlns:p14="http://schemas.microsoft.com/office/powerpoint/2010/main" val="1865830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25</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2 </a:t>
            </a:r>
          </a:p>
          <a:p>
            <a:pPr marL="342900" indent="-342900">
              <a:buFont typeface="Arial" panose="020B0604020202020204" pitchFamily="34" charset="0"/>
              <a:buChar char="•"/>
            </a:pPr>
            <a:r>
              <a:rPr lang="en-US" dirty="0"/>
              <a:t>Transformer and line models are added</a:t>
            </a:r>
          </a:p>
          <a:p>
            <a:endParaRPr lang="en-US" dirty="0"/>
          </a:p>
        </p:txBody>
      </p:sp>
      <p:pic>
        <p:nvPicPr>
          <p:cNvPr id="3" name="Picture 2"/>
          <p:cNvPicPr>
            <a:picLocks noChangeAspect="1"/>
          </p:cNvPicPr>
          <p:nvPr/>
        </p:nvPicPr>
        <p:blipFill>
          <a:blip r:embed="rId3"/>
          <a:stretch>
            <a:fillRect/>
          </a:stretch>
        </p:blipFill>
        <p:spPr>
          <a:xfrm>
            <a:off x="899592" y="2420888"/>
            <a:ext cx="6635791" cy="3024336"/>
          </a:xfrm>
          <a:prstGeom prst="rect">
            <a:avLst/>
          </a:prstGeom>
        </p:spPr>
      </p:pic>
    </p:spTree>
    <p:extLst>
      <p:ext uri="{BB962C8B-B14F-4D97-AF65-F5344CB8AC3E}">
        <p14:creationId xmlns:p14="http://schemas.microsoft.com/office/powerpoint/2010/main" val="145553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26</a:t>
            </a:fld>
            <a:endParaRPr lang="en-US" dirty="0"/>
          </a:p>
        </p:txBody>
      </p:sp>
      <p:sp>
        <p:nvSpPr>
          <p:cNvPr id="6" name="Date Placeholder 5"/>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r>
              <a:rPr lang="en-US" b="1" dirty="0"/>
              <a:t>Network model – Step 2 </a:t>
            </a:r>
          </a:p>
          <a:p>
            <a:pPr marL="342900" indent="-342900">
              <a:buFont typeface="Arial" panose="020B0604020202020204" pitchFamily="34" charset="0"/>
              <a:buChar char="•"/>
            </a:pPr>
            <a:r>
              <a:rPr lang="en-US" dirty="0"/>
              <a:t>Transformer and line parameters</a:t>
            </a:r>
          </a:p>
          <a:p>
            <a:endParaRPr lang="en-US"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812553174"/>
                  </p:ext>
                </p:extLst>
              </p:nvPr>
            </p:nvGraphicFramePr>
            <p:xfrm>
              <a:off x="611560" y="3510300"/>
              <a:ext cx="2952328" cy="1768729"/>
            </p:xfrm>
            <a:graphic>
              <a:graphicData uri="http://schemas.openxmlformats.org/drawingml/2006/table">
                <a:tbl>
                  <a:tblPr firstRow="1" bandRow="1">
                    <a:tableStyleId>{5940675A-B579-460E-94D1-54222C63F5DA}</a:tableStyleId>
                  </a:tblPr>
                  <a:tblGrid>
                    <a:gridCol w="738082">
                      <a:extLst>
                        <a:ext uri="{9D8B030D-6E8A-4147-A177-3AD203B41FA5}">
                          <a16:colId xmlns:a16="http://schemas.microsoft.com/office/drawing/2014/main" val="20000"/>
                        </a:ext>
                      </a:extLst>
                    </a:gridCol>
                    <a:gridCol w="738082">
                      <a:extLst>
                        <a:ext uri="{9D8B030D-6E8A-4147-A177-3AD203B41FA5}">
                          <a16:colId xmlns:a16="http://schemas.microsoft.com/office/drawing/2014/main" val="20001"/>
                        </a:ext>
                      </a:extLst>
                    </a:gridCol>
                    <a:gridCol w="738082">
                      <a:extLst>
                        <a:ext uri="{9D8B030D-6E8A-4147-A177-3AD203B41FA5}">
                          <a16:colId xmlns:a16="http://schemas.microsoft.com/office/drawing/2014/main" val="20002"/>
                        </a:ext>
                      </a:extLst>
                    </a:gridCol>
                    <a:gridCol w="73808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𝑓</m:t>
                                    </m:r>
                                  </m:e>
                                  <m:sub>
                                    <m:r>
                                      <a:rPr lang="hr-HR" b="0" i="1" smtClean="0">
                                        <a:latin typeface="Cambria Math" charset="0"/>
                                      </a:rPr>
                                      <m:t>𝑛</m:t>
                                    </m:r>
                                  </m:sub>
                                </m:sSub>
                              </m:oMath>
                            </m:oMathPara>
                          </a14:m>
                          <a:endParaRPr lang="en-US" dirty="0"/>
                        </a:p>
                      </a:txBody>
                      <a:tcPr>
                        <a:solidFill>
                          <a:schemeClr val="accent6">
                            <a:lumMod val="60000"/>
                            <a:lumOff val="40000"/>
                          </a:schemeClr>
                        </a:solidFill>
                      </a:tcPr>
                    </a:tc>
                    <a:tc>
                      <a:txBody>
                        <a:bodyPr/>
                        <a:lstStyle/>
                        <a:p>
                          <a:r>
                            <a:rPr lang="en-US" dirty="0"/>
                            <a:t>-</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2220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𝑘𝑇</m:t>
                                </m:r>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𝑥</m:t>
                                </m:r>
                              </m:oMath>
                            </m:oMathPara>
                          </a14:m>
                          <a:endParaRPr lang="en-US" dirty="0"/>
                        </a:p>
                      </a:txBody>
                      <a:tcPr>
                        <a:solidFill>
                          <a:schemeClr val="accent6">
                            <a:lumMod val="60000"/>
                            <a:lumOff val="40000"/>
                          </a:schemeClr>
                        </a:solidFill>
                      </a:tcPr>
                    </a:tc>
                    <a:tc>
                      <a:txBody>
                        <a:bodyPr/>
                        <a:lstStyle/>
                        <a:p>
                          <a:r>
                            <a:rPr lang="en-US" dirty="0"/>
                            <a:t>0.15</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𝑟</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12553174"/>
                  </p:ext>
                </p:extLst>
              </p:nvPr>
            </p:nvGraphicFramePr>
            <p:xfrm>
              <a:off x="611560" y="3510300"/>
              <a:ext cx="2952328" cy="1768729"/>
            </p:xfrm>
            <a:graphic>
              <a:graphicData uri="http://schemas.openxmlformats.org/drawingml/2006/table">
                <a:tbl>
                  <a:tblPr firstRow="1" bandRow="1">
                    <a:tableStyleId>{5940675A-B579-460E-94D1-54222C63F5DA}</a:tableStyleId>
                  </a:tblPr>
                  <a:tblGrid>
                    <a:gridCol w="738082"/>
                    <a:gridCol w="738082"/>
                    <a:gridCol w="738082"/>
                    <a:gridCol w="738082"/>
                  </a:tblGrid>
                  <a:tr h="386969">
                    <a:tc>
                      <a:txBody>
                        <a:bodyPr/>
                        <a:lstStyle/>
                        <a:p>
                          <a:endParaRPr lang="en-US"/>
                        </a:p>
                      </a:txBody>
                      <a:tcPr>
                        <a:blipFill rotWithShape="0">
                          <a:blip r:embed="rId3"/>
                          <a:stretch>
                            <a:fillRect l="-826" t="-7813" r="-302479" b="-379688"/>
                          </a:stretch>
                        </a:blipFill>
                      </a:tcPr>
                    </a:tc>
                    <a:tc>
                      <a:txBody>
                        <a:bodyPr/>
                        <a:lstStyle/>
                        <a:p>
                          <a:r>
                            <a:rPr lang="en-US" dirty="0" smtClean="0"/>
                            <a:t>-</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7813" r="-101653" b="-379688"/>
                          </a:stretch>
                        </a:blipFill>
                      </a:tcPr>
                    </a:tc>
                    <a:tc>
                      <a:txBody>
                        <a:bodyPr/>
                        <a:lstStyle/>
                        <a:p>
                          <a:r>
                            <a:rPr lang="en-US" dirty="0" smtClean="0"/>
                            <a:t>-</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6" t="-113115" r="-302479" b="-298361"/>
                          </a:stretch>
                        </a:blipFill>
                      </a:tcPr>
                    </a:tc>
                    <a:tc>
                      <a:txBody>
                        <a:bodyPr/>
                        <a:lstStyle/>
                        <a:p>
                          <a:r>
                            <a:rPr lang="en-US" dirty="0" smtClean="0"/>
                            <a:t>2220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113115" r="-101653" b="-298361"/>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6" t="-213115" r="-302479" b="-198361"/>
                          </a:stretch>
                        </a:blipFill>
                      </a:tcPr>
                    </a:tc>
                    <a:tc>
                      <a:txBody>
                        <a:bodyPr/>
                        <a:lstStyle/>
                        <a:p>
                          <a:r>
                            <a:rPr lang="en-US" dirty="0" smtClean="0"/>
                            <a:t>60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213115" r="-101653" b="-198361"/>
                          </a:stretch>
                        </a:blipFill>
                      </a:tcPr>
                    </a:tc>
                    <a:tc>
                      <a:txBody>
                        <a:bodyPr/>
                        <a:lstStyle/>
                        <a:p>
                          <a:r>
                            <a:rPr lang="en-US" dirty="0" smtClean="0"/>
                            <a:t>0.15</a:t>
                          </a:r>
                          <a:endParaRPr lang="en-US" dirty="0"/>
                        </a:p>
                      </a:txBody>
                      <a:tcPr>
                        <a:solidFill>
                          <a:schemeClr val="accent6">
                            <a:lumMod val="20000"/>
                            <a:lumOff val="80000"/>
                          </a:schemeClr>
                        </a:solidFill>
                      </a:tcPr>
                    </a:tc>
                  </a:tr>
                  <a:tr h="640080">
                    <a:tc>
                      <a:txBody>
                        <a:bodyPr/>
                        <a:lstStyle/>
                        <a:p>
                          <a:endParaRPr lang="en-US"/>
                        </a:p>
                      </a:txBody>
                      <a:tcPr>
                        <a:blipFill rotWithShape="0">
                          <a:blip r:embed="rId3"/>
                          <a:stretch>
                            <a:fillRect l="-826" t="-181905" r="-302479" b="-15238"/>
                          </a:stretch>
                        </a:blipFill>
                      </a:tcPr>
                    </a:tc>
                    <a:tc>
                      <a:txBody>
                        <a:bodyPr/>
                        <a:lstStyle/>
                        <a:p>
                          <a:r>
                            <a:rPr lang="en-US" dirty="0" smtClean="0"/>
                            <a:t>0.001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181905" r="-101653" b="-15238"/>
                          </a:stretch>
                        </a:blipFill>
                      </a:tcPr>
                    </a:tc>
                    <a:tc>
                      <a:txBody>
                        <a:bodyPr/>
                        <a:lstStyle/>
                        <a:p>
                          <a:r>
                            <a:rPr lang="en-US" dirty="0" smtClean="0"/>
                            <a:t>0</a:t>
                          </a:r>
                          <a:endParaRPr lang="en-US" dirty="0"/>
                        </a:p>
                      </a:txBody>
                      <a:tcPr>
                        <a:solidFill>
                          <a:schemeClr val="accent6">
                            <a:lumMod val="20000"/>
                            <a:lumOff val="80000"/>
                          </a:schemeClr>
                        </a:solidFill>
                      </a:tcPr>
                    </a:tc>
                  </a:tr>
                </a:tbl>
              </a:graphicData>
            </a:graphic>
          </p:graphicFrame>
        </mc:Fallback>
      </mc:AlternateContent>
      <p:sp>
        <p:nvSpPr>
          <p:cNvPr id="9" name="TextBox 8"/>
          <p:cNvSpPr txBox="1"/>
          <p:nvPr/>
        </p:nvSpPr>
        <p:spPr>
          <a:xfrm>
            <a:off x="611560" y="3140968"/>
            <a:ext cx="2664296" cy="369332"/>
          </a:xfrm>
          <a:prstGeom prst="rect">
            <a:avLst/>
          </a:prstGeom>
          <a:noFill/>
        </p:spPr>
        <p:txBody>
          <a:bodyPr wrap="square" rtlCol="0">
            <a:spAutoFit/>
          </a:bodyPr>
          <a:lstStyle/>
          <a:p>
            <a:r>
              <a:rPr lang="en-US" dirty="0"/>
              <a:t>Transformer</a:t>
            </a: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nvPr>
            </p:nvGraphicFramePr>
            <p:xfrm>
              <a:off x="4246057" y="2751214"/>
              <a:ext cx="3566304" cy="1097280"/>
            </p:xfrm>
            <a:graphic>
              <a:graphicData uri="http://schemas.openxmlformats.org/drawingml/2006/table">
                <a:tbl>
                  <a:tblPr firstRow="1" bandRow="1">
                    <a:tableStyleId>{5940675A-B579-460E-94D1-54222C63F5DA}</a:tableStyleId>
                  </a:tblPr>
                  <a:tblGrid>
                    <a:gridCol w="580495">
                      <a:extLst>
                        <a:ext uri="{9D8B030D-6E8A-4147-A177-3AD203B41FA5}">
                          <a16:colId xmlns:a16="http://schemas.microsoft.com/office/drawing/2014/main" val="20000"/>
                        </a:ext>
                      </a:extLst>
                    </a:gridCol>
                    <a:gridCol w="1584307">
                      <a:extLst>
                        <a:ext uri="{9D8B030D-6E8A-4147-A177-3AD203B41FA5}">
                          <a16:colId xmlns:a16="http://schemas.microsoft.com/office/drawing/2014/main" val="20001"/>
                        </a:ext>
                      </a:extLst>
                    </a:gridCol>
                    <a:gridCol w="482595">
                      <a:extLst>
                        <a:ext uri="{9D8B030D-6E8A-4147-A177-3AD203B41FA5}">
                          <a16:colId xmlns:a16="http://schemas.microsoft.com/office/drawing/2014/main" val="20002"/>
                        </a:ext>
                      </a:extLst>
                    </a:gridCol>
                    <a:gridCol w="918907">
                      <a:extLst>
                        <a:ext uri="{9D8B030D-6E8A-4147-A177-3AD203B41FA5}">
                          <a16:colId xmlns:a16="http://schemas.microsoft.com/office/drawing/2014/main" val="20003"/>
                        </a:ext>
                      </a:extLst>
                    </a:gridCol>
                  </a:tblGrid>
                  <a:tr h="33440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𝐺</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0"/>
                      </a:ext>
                    </a:extLst>
                  </a:tr>
                  <a:tr h="320462">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nb-NO" dirty="0"/>
                            <a:t>0.5*100/2220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𝐵</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1"/>
                      </a:ext>
                    </a:extLst>
                  </a:tr>
                  <a:tr h="320462">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848307516"/>
                  </p:ext>
                </p:extLst>
              </p:nvPr>
            </p:nvGraphicFramePr>
            <p:xfrm>
              <a:off x="4246057" y="2751214"/>
              <a:ext cx="3566304" cy="1097280"/>
            </p:xfrm>
            <a:graphic>
              <a:graphicData uri="http://schemas.openxmlformats.org/drawingml/2006/table">
                <a:tbl>
                  <a:tblPr firstRow="1" bandRow="1">
                    <a:tableStyleId>{5940675A-B579-460E-94D1-54222C63F5DA}</a:tableStyleId>
                  </a:tblPr>
                  <a:tblGrid>
                    <a:gridCol w="580495"/>
                    <a:gridCol w="1584307"/>
                    <a:gridCol w="482595"/>
                    <a:gridCol w="918907"/>
                  </a:tblGrid>
                  <a:tr h="365760">
                    <a:tc>
                      <a:txBody>
                        <a:bodyPr/>
                        <a:lstStyle/>
                        <a:p>
                          <a:endParaRPr lang="en-US"/>
                        </a:p>
                      </a:txBody>
                      <a:tcPr>
                        <a:blipFill rotWithShape="0">
                          <a:blip r:embed="rId4"/>
                          <a:stretch>
                            <a:fillRect l="-1053" t="-8333" r="-518947" b="-226667"/>
                          </a:stretch>
                        </a:blipFill>
                      </a:tcPr>
                    </a:tc>
                    <a:tc>
                      <a:txBody>
                        <a:bodyPr/>
                        <a:lstStyle/>
                        <a:p>
                          <a:r>
                            <a:rPr lang="en-US" dirty="0" smtClean="0"/>
                            <a:t>0.0</a:t>
                          </a:r>
                          <a:endParaRPr lang="en-US" dirty="0"/>
                        </a:p>
                      </a:txBody>
                      <a:tcPr>
                        <a:solidFill>
                          <a:schemeClr val="accent6">
                            <a:lumMod val="20000"/>
                            <a:lumOff val="80000"/>
                          </a:schemeClr>
                        </a:solidFill>
                      </a:tcPr>
                    </a:tc>
                    <a:tc>
                      <a:txBody>
                        <a:bodyPr/>
                        <a:lstStyle/>
                        <a:p>
                          <a:endParaRPr lang="en-US"/>
                        </a:p>
                      </a:txBody>
                      <a:tcPr>
                        <a:blipFill rotWithShape="0">
                          <a:blip r:embed="rId4"/>
                          <a:stretch>
                            <a:fillRect l="-451899" t="-8333" r="-193671" b="-226667"/>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4"/>
                          <a:stretch>
                            <a:fillRect l="-1053" t="-106557" r="-518947" b="-122951"/>
                          </a:stretch>
                        </a:blipFill>
                      </a:tcPr>
                    </a:tc>
                    <a:tc>
                      <a:txBody>
                        <a:bodyPr/>
                        <a:lstStyle/>
                        <a:p>
                          <a:r>
                            <a:rPr lang="nb-NO" dirty="0" smtClean="0"/>
                            <a:t>0.5*100/2220</a:t>
                          </a:r>
                          <a:endParaRPr lang="en-US" dirty="0"/>
                        </a:p>
                      </a:txBody>
                      <a:tcPr>
                        <a:solidFill>
                          <a:schemeClr val="accent6">
                            <a:lumMod val="20000"/>
                            <a:lumOff val="80000"/>
                          </a:schemeClr>
                        </a:solidFill>
                      </a:tcPr>
                    </a:tc>
                    <a:tc>
                      <a:txBody>
                        <a:bodyPr/>
                        <a:lstStyle/>
                        <a:p>
                          <a:endParaRPr lang="en-US"/>
                        </a:p>
                      </a:txBody>
                      <a:tcPr>
                        <a:blipFill rotWithShape="0">
                          <a:blip r:embed="rId4"/>
                          <a:stretch>
                            <a:fillRect l="-451899" t="-106557" r="-193671" b="-122951"/>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4"/>
                          <a:stretch>
                            <a:fillRect l="-1053" t="-210000" r="-518947" b="-25000"/>
                          </a:stretch>
                        </a:blipFill>
                      </a:tcPr>
                    </a:tc>
                    <a:tc>
                      <a:txBody>
                        <a:bodyPr/>
                        <a:lstStyle/>
                        <a:p>
                          <a:r>
                            <a:rPr lang="en-US" dirty="0" smtClean="0"/>
                            <a:t>100</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sp>
        <p:nvSpPr>
          <p:cNvPr id="11" name="TextBox 10"/>
          <p:cNvSpPr txBox="1"/>
          <p:nvPr/>
        </p:nvSpPr>
        <p:spPr>
          <a:xfrm>
            <a:off x="4211960" y="2381881"/>
            <a:ext cx="2664296" cy="369332"/>
          </a:xfrm>
          <a:prstGeom prst="rect">
            <a:avLst/>
          </a:prstGeom>
          <a:noFill/>
        </p:spPr>
        <p:txBody>
          <a:bodyPr wrap="square" rtlCol="0">
            <a:spAutoFit/>
          </a:bodyPr>
          <a:lstStyle/>
          <a:p>
            <a:r>
              <a:rPr lang="en-US" dirty="0"/>
              <a:t>Line 1</a:t>
            </a:r>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nvPr>
            </p:nvGraphicFramePr>
            <p:xfrm>
              <a:off x="4211961" y="4461149"/>
              <a:ext cx="3600399" cy="1371600"/>
            </p:xfrm>
            <a:graphic>
              <a:graphicData uri="http://schemas.openxmlformats.org/drawingml/2006/table">
                <a:tbl>
                  <a:tblPr firstRow="1" bandRow="1">
                    <a:tableStyleId>{5940675A-B579-460E-94D1-54222C63F5DA}</a:tableStyleId>
                  </a:tblPr>
                  <a:tblGrid>
                    <a:gridCol w="610237">
                      <a:extLst>
                        <a:ext uri="{9D8B030D-6E8A-4147-A177-3AD203B41FA5}">
                          <a16:colId xmlns:a16="http://schemas.microsoft.com/office/drawing/2014/main" val="20000"/>
                        </a:ext>
                      </a:extLst>
                    </a:gridCol>
                    <a:gridCol w="1647641">
                      <a:extLst>
                        <a:ext uri="{9D8B030D-6E8A-4147-A177-3AD203B41FA5}">
                          <a16:colId xmlns:a16="http://schemas.microsoft.com/office/drawing/2014/main" val="20001"/>
                        </a:ext>
                      </a:extLst>
                    </a:gridCol>
                    <a:gridCol w="442421">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tblGrid>
                  <a:tr h="33440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𝐺</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0"/>
                      </a:ext>
                    </a:extLst>
                  </a:tr>
                  <a:tr h="320462">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nb-NO" dirty="0"/>
                            <a:t>0.93*100/2220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𝐵</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1"/>
                      </a:ext>
                    </a:extLst>
                  </a:tr>
                  <a:tr h="320462">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722979138"/>
                  </p:ext>
                </p:extLst>
              </p:nvPr>
            </p:nvGraphicFramePr>
            <p:xfrm>
              <a:off x="4211961" y="4461149"/>
              <a:ext cx="3600399" cy="1097280"/>
            </p:xfrm>
            <a:graphic>
              <a:graphicData uri="http://schemas.openxmlformats.org/drawingml/2006/table">
                <a:tbl>
                  <a:tblPr firstRow="1" bandRow="1">
                    <a:tableStyleId>{5940675A-B579-460E-94D1-54222C63F5DA}</a:tableStyleId>
                  </a:tblPr>
                  <a:tblGrid>
                    <a:gridCol w="610237"/>
                    <a:gridCol w="1647641"/>
                    <a:gridCol w="442421"/>
                    <a:gridCol w="900100"/>
                  </a:tblGrid>
                  <a:tr h="365760">
                    <a:tc>
                      <a:txBody>
                        <a:bodyPr/>
                        <a:lstStyle/>
                        <a:p>
                          <a:endParaRPr lang="en-US"/>
                        </a:p>
                      </a:txBody>
                      <a:tcPr>
                        <a:blipFill rotWithShape="0">
                          <a:blip r:embed="rId5"/>
                          <a:stretch>
                            <a:fillRect l="-1000" t="-8333" r="-494000" b="-228333"/>
                          </a:stretch>
                        </a:blipFill>
                      </a:tcPr>
                    </a:tc>
                    <a:tc>
                      <a:txBody>
                        <a:bodyPr/>
                        <a:lstStyle/>
                        <a:p>
                          <a:r>
                            <a:rPr lang="en-US" dirty="0" smtClean="0"/>
                            <a:t>0.0</a:t>
                          </a:r>
                          <a:endParaRPr lang="en-US" dirty="0"/>
                        </a:p>
                      </a:txBody>
                      <a:tcPr>
                        <a:solidFill>
                          <a:schemeClr val="accent6">
                            <a:lumMod val="20000"/>
                            <a:lumOff val="80000"/>
                          </a:schemeClr>
                        </a:solidFill>
                      </a:tcPr>
                    </a:tc>
                    <a:tc>
                      <a:txBody>
                        <a:bodyPr/>
                        <a:lstStyle/>
                        <a:p>
                          <a:endParaRPr lang="en-US"/>
                        </a:p>
                      </a:txBody>
                      <a:tcPr>
                        <a:blipFill rotWithShape="0">
                          <a:blip r:embed="rId5"/>
                          <a:stretch>
                            <a:fillRect l="-509589" t="-8333" r="-205479" b="-228333"/>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5"/>
                          <a:stretch>
                            <a:fillRect l="-1000" t="-106557" r="-494000" b="-124590"/>
                          </a:stretch>
                        </a:blipFill>
                      </a:tcPr>
                    </a:tc>
                    <a:tc>
                      <a:txBody>
                        <a:bodyPr/>
                        <a:lstStyle/>
                        <a:p>
                          <a:r>
                            <a:rPr lang="nb-NO" dirty="0" smtClean="0"/>
                            <a:t>0.93*100/2220</a:t>
                          </a:r>
                          <a:endParaRPr lang="en-US" dirty="0"/>
                        </a:p>
                      </a:txBody>
                      <a:tcPr>
                        <a:solidFill>
                          <a:schemeClr val="accent6">
                            <a:lumMod val="20000"/>
                            <a:lumOff val="80000"/>
                          </a:schemeClr>
                        </a:solidFill>
                      </a:tcPr>
                    </a:tc>
                    <a:tc>
                      <a:txBody>
                        <a:bodyPr/>
                        <a:lstStyle/>
                        <a:p>
                          <a:endParaRPr lang="en-US"/>
                        </a:p>
                      </a:txBody>
                      <a:tcPr>
                        <a:blipFill rotWithShape="0">
                          <a:blip r:embed="rId5"/>
                          <a:stretch>
                            <a:fillRect l="-509589" t="-106557" r="-205479" b="-124590"/>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5"/>
                          <a:stretch>
                            <a:fillRect l="-1000" t="-210000" r="-494000" b="-26667"/>
                          </a:stretch>
                        </a:blipFill>
                      </a:tcPr>
                    </a:tc>
                    <a:tc>
                      <a:txBody>
                        <a:bodyPr/>
                        <a:lstStyle/>
                        <a:p>
                          <a:r>
                            <a:rPr lang="en-US" dirty="0" smtClean="0"/>
                            <a:t>100</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sp>
        <p:nvSpPr>
          <p:cNvPr id="15" name="TextBox 14"/>
          <p:cNvSpPr txBox="1"/>
          <p:nvPr/>
        </p:nvSpPr>
        <p:spPr>
          <a:xfrm>
            <a:off x="4177863" y="4091816"/>
            <a:ext cx="2664296" cy="369332"/>
          </a:xfrm>
          <a:prstGeom prst="rect">
            <a:avLst/>
          </a:prstGeom>
          <a:noFill/>
        </p:spPr>
        <p:txBody>
          <a:bodyPr wrap="square" rtlCol="0">
            <a:spAutoFit/>
          </a:bodyPr>
          <a:lstStyle/>
          <a:p>
            <a:r>
              <a:rPr lang="en-US" dirty="0"/>
              <a:t>Line 2</a:t>
            </a:r>
          </a:p>
        </p:txBody>
      </p:sp>
    </p:spTree>
    <p:extLst>
      <p:ext uri="{BB962C8B-B14F-4D97-AF65-F5344CB8AC3E}">
        <p14:creationId xmlns:p14="http://schemas.microsoft.com/office/powerpoint/2010/main" val="1237531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27</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3 </a:t>
            </a:r>
          </a:p>
          <a:p>
            <a:pPr marL="342900" indent="-342900">
              <a:buFont typeface="Arial" panose="020B0604020202020204" pitchFamily="34" charset="0"/>
              <a:buChar char="•"/>
            </a:pPr>
            <a:r>
              <a:rPr lang="en-US" dirty="0"/>
              <a:t>Infinite bus is added</a:t>
            </a:r>
          </a:p>
          <a:p>
            <a:pPr marL="342900" indent="-342900">
              <a:buFont typeface="Arial" panose="020B0604020202020204" pitchFamily="34" charset="0"/>
              <a:buChar char="•"/>
            </a:pPr>
            <a:r>
              <a:rPr lang="en-US" dirty="0"/>
              <a:t>Power Flow results are implemented</a:t>
            </a:r>
          </a:p>
          <a:p>
            <a:endParaRPr lang="en-US" dirty="0"/>
          </a:p>
        </p:txBody>
      </p:sp>
      <mc:AlternateContent xmlns:mc="http://schemas.openxmlformats.org/markup-compatibility/2006">
        <mc:Choice xmlns:a14="http://schemas.microsoft.com/office/drawing/2010/main" Requires="a14">
          <p:graphicFrame>
            <p:nvGraphicFramePr>
              <p:cNvPr id="11" name="Table 10"/>
              <p:cNvGraphicFramePr>
                <a:graphicFrameLocks noGrp="1"/>
              </p:cNvGraphicFramePr>
              <p:nvPr>
                <p:extLst>
                  <p:ext uri="{D42A27DB-BD31-4B8C-83A1-F6EECF244321}">
                    <p14:modId xmlns:p14="http://schemas.microsoft.com/office/powerpoint/2010/main" val="2811379413"/>
                  </p:ext>
                </p:extLst>
              </p:nvPr>
            </p:nvGraphicFramePr>
            <p:xfrm>
              <a:off x="4515272" y="304203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𝑉</m:t>
                                </m:r>
                              </m:oMath>
                            </m:oMathPara>
                          </a14:m>
                          <a:endParaRPr lang="en-US" dirty="0">
                            <a:solidFill>
                              <a:schemeClr val="tx1"/>
                            </a:solidFill>
                          </a:endParaRPr>
                        </a:p>
                      </a:txBody>
                      <a:tcPr>
                        <a:solidFill>
                          <a:schemeClr val="accent6">
                            <a:lumMod val="60000"/>
                            <a:lumOff val="40000"/>
                          </a:schemeClr>
                        </a:solidFill>
                      </a:tcPr>
                    </a:tc>
                    <a:tc>
                      <a:txBody>
                        <a:bodyPr/>
                        <a:lstStyle/>
                        <a:p>
                          <a:r>
                            <a:rPr lang="is-IS" dirty="0"/>
                            <a:t>0.90081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𝑎𝑛𝑔𝑙𝑒</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ru-RU" dirty="0"/>
                            <a:t>-1998 </a:t>
                          </a:r>
                          <a:endParaRPr lang="en-US" dirty="0"/>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87.066</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p:graphicFrame>
            <p:nvGraphicFramePr>
              <p:cNvPr id="11" name="Table 10"/>
              <p:cNvGraphicFramePr>
                <a:graphicFrameLocks noGrp="1"/>
              </p:cNvGraphicFramePr>
              <p:nvPr>
                <p:extLst>
                  <p:ext uri="{D42A27DB-BD31-4B8C-83A1-F6EECF244321}">
                    <p14:modId xmlns:p14="http://schemas.microsoft.com/office/powerpoint/2010/main" val="2811379413"/>
                  </p:ext>
                </p:extLst>
              </p:nvPr>
            </p:nvGraphicFramePr>
            <p:xfrm>
              <a:off x="4515272" y="304203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endParaRPr lang="en-US"/>
                        </a:p>
                      </a:txBody>
                      <a:tcPr>
                        <a:blipFill>
                          <a:blip r:embed="rId3"/>
                          <a:stretch>
                            <a:fillRect l="-806" t="-7813" r="-436290" b="-117188"/>
                          </a:stretch>
                        </a:blipFill>
                      </a:tcPr>
                    </a:tc>
                    <a:tc>
                      <a:txBody>
                        <a:bodyPr/>
                        <a:lstStyle/>
                        <a:p>
                          <a:r>
                            <a:rPr lang="is-IS" dirty="0"/>
                            <a:t>0.90081</a:t>
                          </a:r>
                          <a:endParaRPr lang="en-US" dirty="0"/>
                        </a:p>
                      </a:txBody>
                      <a:tcPr>
                        <a:solidFill>
                          <a:schemeClr val="accent6">
                            <a:lumMod val="20000"/>
                            <a:lumOff val="80000"/>
                          </a:schemeClr>
                        </a:solidFill>
                      </a:tcPr>
                    </a:tc>
                    <a:tc>
                      <a:txBody>
                        <a:bodyPr/>
                        <a:lstStyle/>
                        <a:p>
                          <a:endParaRPr lang="en-US"/>
                        </a:p>
                      </a:txBody>
                      <a:tcPr>
                        <a:blipFill>
                          <a:blip r:embed="rId3"/>
                          <a:stretch>
                            <a:fillRect l="-201818" t="-7813" r="-101818" b="-117188"/>
                          </a:stretch>
                        </a:blip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ru-RU" dirty="0"/>
                            <a:t>-1998 </a:t>
                          </a:r>
                          <a:endParaRPr lang="en-US" dirty="0"/>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87.066</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2" name="TextBox 11"/>
          <p:cNvSpPr txBox="1"/>
          <p:nvPr/>
        </p:nvSpPr>
        <p:spPr>
          <a:xfrm>
            <a:off x="5887883" y="2691373"/>
            <a:ext cx="1368152" cy="369332"/>
          </a:xfrm>
          <a:prstGeom prst="rect">
            <a:avLst/>
          </a:prstGeom>
          <a:noFill/>
        </p:spPr>
        <p:txBody>
          <a:bodyPr wrap="square" rtlCol="0">
            <a:spAutoFit/>
          </a:bodyPr>
          <a:lstStyle/>
          <a:p>
            <a:r>
              <a:rPr lang="en-US" dirty="0"/>
              <a:t>Infinite bus</a:t>
            </a:r>
          </a:p>
        </p:txBody>
      </p:sp>
      <p:pic>
        <p:nvPicPr>
          <p:cNvPr id="6" name="Picture 5"/>
          <p:cNvPicPr>
            <a:picLocks noChangeAspect="1"/>
          </p:cNvPicPr>
          <p:nvPr/>
        </p:nvPicPr>
        <p:blipFill>
          <a:blip r:embed="rId4"/>
          <a:stretch>
            <a:fillRect/>
          </a:stretch>
        </p:blipFill>
        <p:spPr>
          <a:xfrm>
            <a:off x="1073696" y="3933056"/>
            <a:ext cx="6156176" cy="1548519"/>
          </a:xfrm>
          <a:prstGeom prst="rect">
            <a:avLst/>
          </a:prstGeom>
        </p:spPr>
      </p:pic>
      <mc:AlternateContent xmlns:mc="http://schemas.openxmlformats.org/markup-compatibility/2006">
        <mc:Choice xmlns:a14="http://schemas.microsoft.com/office/drawing/2010/main" Requires="a14">
          <p:graphicFrame>
            <p:nvGraphicFramePr>
              <p:cNvPr id="14" name="Table 13"/>
              <p:cNvGraphicFramePr>
                <a:graphicFrameLocks noGrp="1"/>
              </p:cNvGraphicFramePr>
              <p:nvPr>
                <p:extLst>
                  <p:ext uri="{D42A27DB-BD31-4B8C-83A1-F6EECF244321}">
                    <p14:modId xmlns:p14="http://schemas.microsoft.com/office/powerpoint/2010/main" val="3897184269"/>
                  </p:ext>
                </p:extLst>
              </p:nvPr>
            </p:nvGraphicFramePr>
            <p:xfrm>
              <a:off x="338964" y="305835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𝑉</m:t>
                                </m:r>
                              </m:oMath>
                            </m:oMathPara>
                          </a14:m>
                          <a:endParaRPr lang="en-US" dirty="0">
                            <a:solidFill>
                              <a:schemeClr val="tx1"/>
                            </a:solidFill>
                          </a:endParaRPr>
                        </a:p>
                      </a:txBody>
                      <a:tcPr>
                        <a:solidFill>
                          <a:schemeClr val="accent6">
                            <a:lumMod val="60000"/>
                            <a:lumOff val="40000"/>
                          </a:schemeClr>
                        </a:solidFill>
                      </a:tcPr>
                    </a:tc>
                    <a:tc>
                      <a:txBody>
                        <a:bodyPr/>
                        <a:lstStyle/>
                        <a:p>
                          <a:r>
                            <a:rPr lang="is-IS" dirty="0"/>
                            <a:t>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𝑎𝑛𝑔𝑙𝑒</m:t>
                                </m:r>
                              </m:oMath>
                            </m:oMathPara>
                          </a14:m>
                          <a:endParaRPr lang="en-US" dirty="0"/>
                        </a:p>
                      </a:txBody>
                      <a:tcPr>
                        <a:solidFill>
                          <a:schemeClr val="accent6">
                            <a:lumMod val="60000"/>
                            <a:lumOff val="40000"/>
                          </a:schemeClr>
                        </a:solidFill>
                      </a:tcPr>
                    </a:tc>
                    <a:tc>
                      <a:txBody>
                        <a:bodyPr/>
                        <a:lstStyle/>
                        <a:p>
                          <a:r>
                            <a:rPr lang="en-US" dirty="0"/>
                            <a:t>0.4946</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en-US" dirty="0"/>
                            <a:t>1997.999</a:t>
                          </a:r>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967.92</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p:graphicFrame>
            <p:nvGraphicFramePr>
              <p:cNvPr id="14" name="Table 13"/>
              <p:cNvGraphicFramePr>
                <a:graphicFrameLocks noGrp="1"/>
              </p:cNvGraphicFramePr>
              <p:nvPr>
                <p:extLst>
                  <p:ext uri="{D42A27DB-BD31-4B8C-83A1-F6EECF244321}">
                    <p14:modId xmlns:p14="http://schemas.microsoft.com/office/powerpoint/2010/main" val="3897184269"/>
                  </p:ext>
                </p:extLst>
              </p:nvPr>
            </p:nvGraphicFramePr>
            <p:xfrm>
              <a:off x="338964" y="305835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endParaRPr lang="en-US"/>
                        </a:p>
                      </a:txBody>
                      <a:tcPr>
                        <a:blipFill>
                          <a:blip r:embed="rId5"/>
                          <a:stretch>
                            <a:fillRect l="-806" t="-7813" r="-436290" b="-118750"/>
                          </a:stretch>
                        </a:blipFill>
                      </a:tcPr>
                    </a:tc>
                    <a:tc>
                      <a:txBody>
                        <a:bodyPr/>
                        <a:lstStyle/>
                        <a:p>
                          <a:r>
                            <a:rPr lang="is-IS" dirty="0"/>
                            <a:t>1</a:t>
                          </a:r>
                          <a:endParaRPr lang="en-US" dirty="0"/>
                        </a:p>
                      </a:txBody>
                      <a:tcPr>
                        <a:solidFill>
                          <a:schemeClr val="accent6">
                            <a:lumMod val="20000"/>
                            <a:lumOff val="80000"/>
                          </a:schemeClr>
                        </a:solidFill>
                      </a:tcPr>
                    </a:tc>
                    <a:tc>
                      <a:txBody>
                        <a:bodyPr/>
                        <a:lstStyle/>
                        <a:p>
                          <a:endParaRPr lang="en-US"/>
                        </a:p>
                      </a:txBody>
                      <a:tcPr>
                        <a:blipFill>
                          <a:blip r:embed="rId5"/>
                          <a:stretch>
                            <a:fillRect l="-201818" t="-7813" r="-101818" b="-118750"/>
                          </a:stretch>
                        </a:blipFill>
                      </a:tcPr>
                    </a:tc>
                    <a:tc>
                      <a:txBody>
                        <a:bodyPr/>
                        <a:lstStyle/>
                        <a:p>
                          <a:r>
                            <a:rPr lang="en-US" dirty="0"/>
                            <a:t>0.4946</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en-US" dirty="0"/>
                            <a:t>1997.999</a:t>
                          </a:r>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967.92</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5" name="TextBox 14"/>
          <p:cNvSpPr txBox="1"/>
          <p:nvPr/>
        </p:nvSpPr>
        <p:spPr>
          <a:xfrm>
            <a:off x="2106260" y="2672699"/>
            <a:ext cx="497856" cy="369332"/>
          </a:xfrm>
          <a:prstGeom prst="rect">
            <a:avLst/>
          </a:prstGeom>
          <a:noFill/>
        </p:spPr>
        <p:txBody>
          <a:bodyPr wrap="square" rtlCol="0">
            <a:spAutoFit/>
          </a:bodyPr>
          <a:lstStyle/>
          <a:p>
            <a:r>
              <a:rPr lang="en-US" dirty="0"/>
              <a:t>G1</a:t>
            </a:r>
          </a:p>
        </p:txBody>
      </p:sp>
    </p:spTree>
    <p:extLst>
      <p:ext uri="{BB962C8B-B14F-4D97-AF65-F5344CB8AC3E}">
        <p14:creationId xmlns:p14="http://schemas.microsoft.com/office/powerpoint/2010/main" val="807790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Network model – Step 4 </a:t>
            </a:r>
          </a:p>
          <a:p>
            <a:pPr marL="342900" indent="-342900">
              <a:buFont typeface="Arial" panose="020B0604020202020204" pitchFamily="34" charset="0"/>
              <a:buChar char="•"/>
            </a:pPr>
            <a:r>
              <a:rPr lang="en-US" dirty="0"/>
              <a:t>3-phase-to-ground fault is added</a:t>
            </a:r>
          </a:p>
          <a:p>
            <a:endParaRPr lang="en-US" dirty="0"/>
          </a:p>
        </p:txBody>
      </p:sp>
      <mc:AlternateContent xmlns:mc="http://schemas.openxmlformats.org/markup-compatibility/2006">
        <mc:Choice xmlns:a14="http://schemas.microsoft.com/office/drawing/2010/main" Requires="a14">
          <p:graphicFrame>
            <p:nvGraphicFramePr>
              <p:cNvPr id="9" name="Table 8"/>
              <p:cNvGraphicFramePr>
                <a:graphicFrameLocks noGrp="1"/>
              </p:cNvGraphicFramePr>
              <p:nvPr>
                <p:extLst>
                  <p:ext uri="{D42A27DB-BD31-4B8C-83A1-F6EECF244321}">
                    <p14:modId xmlns:p14="http://schemas.microsoft.com/office/powerpoint/2010/main" val="681737879"/>
                  </p:ext>
                </p:extLst>
              </p:nvPr>
            </p:nvGraphicFramePr>
            <p:xfrm>
              <a:off x="5202435" y="1915691"/>
              <a:ext cx="3528392" cy="1027049"/>
            </p:xfrm>
            <a:graphic>
              <a:graphicData uri="http://schemas.openxmlformats.org/drawingml/2006/table">
                <a:tbl>
                  <a:tblPr firstRow="1" bandRow="1">
                    <a:tableStyleId>{5940675A-B579-460E-94D1-54222C63F5DA}</a:tableStyleId>
                  </a:tblPr>
                  <a:tblGrid>
                    <a:gridCol w="504056">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486054">
                      <a:extLst>
                        <a:ext uri="{9D8B030D-6E8A-4147-A177-3AD203B41FA5}">
                          <a16:colId xmlns:a16="http://schemas.microsoft.com/office/drawing/2014/main" val="20002"/>
                        </a:ext>
                      </a:extLst>
                    </a:gridCol>
                    <a:gridCol w="882098">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𝑡</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0.5</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cs-CZ" dirty="0"/>
                            <a:t>0.01*100/2220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𝑡</m:t>
                                    </m:r>
                                  </m:e>
                                  <m:sub>
                                    <m:r>
                                      <a:rPr lang="hr-HR" b="0" i="1" smtClean="0">
                                        <a:latin typeface="Cambria Math" charset="0"/>
                                      </a:rPr>
                                      <m:t>2</m:t>
                                    </m:r>
                                  </m:sub>
                                </m:sSub>
                              </m:oMath>
                            </m:oMathPara>
                          </a14:m>
                          <a:endParaRPr lang="en-US" dirty="0"/>
                        </a:p>
                      </a:txBody>
                      <a:tcPr>
                        <a:solidFill>
                          <a:schemeClr val="accent6">
                            <a:lumMod val="60000"/>
                            <a:lumOff val="40000"/>
                          </a:schemeClr>
                        </a:solidFill>
                      </a:tcPr>
                    </a:tc>
                    <a:tc>
                      <a:txBody>
                        <a:bodyPr/>
                        <a:lstStyle/>
                        <a:p>
                          <a:r>
                            <a:rPr lang="en-US" dirty="0"/>
                            <a:t>0.57</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val="681737879"/>
                  </p:ext>
                </p:extLst>
              </p:nvPr>
            </p:nvGraphicFramePr>
            <p:xfrm>
              <a:off x="5202435" y="1915691"/>
              <a:ext cx="3528392" cy="1027049"/>
            </p:xfrm>
            <a:graphic>
              <a:graphicData uri="http://schemas.openxmlformats.org/drawingml/2006/table">
                <a:tbl>
                  <a:tblPr firstRow="1" bandRow="1">
                    <a:tableStyleId>{5940675A-B579-460E-94D1-54222C63F5DA}</a:tableStyleId>
                  </a:tblPr>
                  <a:tblGrid>
                    <a:gridCol w="504056">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486054">
                      <a:extLst>
                        <a:ext uri="{9D8B030D-6E8A-4147-A177-3AD203B41FA5}">
                          <a16:colId xmlns:a16="http://schemas.microsoft.com/office/drawing/2014/main" val="20002"/>
                        </a:ext>
                      </a:extLst>
                    </a:gridCol>
                    <a:gridCol w="882098">
                      <a:extLst>
                        <a:ext uri="{9D8B030D-6E8A-4147-A177-3AD203B41FA5}">
                          <a16:colId xmlns:a16="http://schemas.microsoft.com/office/drawing/2014/main" val="20003"/>
                        </a:ext>
                      </a:extLst>
                    </a:gridCol>
                  </a:tblGrid>
                  <a:tr h="386969">
                    <a:tc>
                      <a:txBody>
                        <a:bodyPr/>
                        <a:lstStyle/>
                        <a:p>
                          <a:endParaRPr lang="en-US"/>
                        </a:p>
                      </a:txBody>
                      <a:tcPr>
                        <a:blipFill>
                          <a:blip r:embed="rId3"/>
                          <a:stretch>
                            <a:fillRect l="-1205" t="-7813" r="-601205" b="-189063"/>
                          </a:stretch>
                        </a:blipFill>
                      </a:tcPr>
                    </a:tc>
                    <a:tc>
                      <a:txBody>
                        <a:bodyPr/>
                        <a:lstStyle/>
                        <a:p>
                          <a:r>
                            <a:rPr lang="en-US" dirty="0"/>
                            <a:t>0</a:t>
                          </a:r>
                        </a:p>
                      </a:txBody>
                      <a:tcPr>
                        <a:solidFill>
                          <a:schemeClr val="accent6">
                            <a:lumMod val="20000"/>
                            <a:lumOff val="80000"/>
                          </a:schemeClr>
                        </a:solidFill>
                      </a:tcPr>
                    </a:tc>
                    <a:tc>
                      <a:txBody>
                        <a:bodyPr/>
                        <a:lstStyle/>
                        <a:p>
                          <a:endParaRPr lang="en-US"/>
                        </a:p>
                      </a:txBody>
                      <a:tcPr>
                        <a:blipFill>
                          <a:blip r:embed="rId3"/>
                          <a:stretch>
                            <a:fillRect l="-445000" t="-7813" r="-183750" b="-189063"/>
                          </a:stretch>
                        </a:blipFill>
                      </a:tcPr>
                    </a:tc>
                    <a:tc>
                      <a:txBody>
                        <a:bodyPr/>
                        <a:lstStyle/>
                        <a:p>
                          <a:r>
                            <a:rPr lang="en-US" dirty="0"/>
                            <a:t>0.5</a:t>
                          </a:r>
                        </a:p>
                      </a:txBody>
                      <a:tcPr>
                        <a:solidFill>
                          <a:schemeClr val="accent6">
                            <a:lumMod val="20000"/>
                            <a:lumOff val="80000"/>
                          </a:schemeClr>
                        </a:solidFill>
                      </a:tcPr>
                    </a:tc>
                    <a:extLst>
                      <a:ext uri="{0D108BD9-81ED-4DB2-BD59-A6C34878D82A}">
                        <a16:rowId xmlns:a16="http://schemas.microsoft.com/office/drawing/2014/main" val="10000"/>
                      </a:ext>
                    </a:extLst>
                  </a:tr>
                  <a:tr h="640080">
                    <a:tc>
                      <a:txBody>
                        <a:bodyPr/>
                        <a:lstStyle/>
                        <a:p>
                          <a:endParaRPr lang="en-US"/>
                        </a:p>
                      </a:txBody>
                      <a:tcPr>
                        <a:blipFill>
                          <a:blip r:embed="rId3"/>
                          <a:stretch>
                            <a:fillRect l="-1205" t="-65714" r="-601205" b="-15238"/>
                          </a:stretch>
                        </a:blipFill>
                      </a:tcPr>
                    </a:tc>
                    <a:tc>
                      <a:txBody>
                        <a:bodyPr/>
                        <a:lstStyle/>
                        <a:p>
                          <a:r>
                            <a:rPr lang="cs-CZ" dirty="0"/>
                            <a:t>0.01*100/2220</a:t>
                          </a:r>
                          <a:endParaRPr lang="en-US" dirty="0"/>
                        </a:p>
                      </a:txBody>
                      <a:tcPr>
                        <a:solidFill>
                          <a:schemeClr val="accent6">
                            <a:lumMod val="20000"/>
                            <a:lumOff val="80000"/>
                          </a:schemeClr>
                        </a:solidFill>
                      </a:tcPr>
                    </a:tc>
                    <a:tc>
                      <a:txBody>
                        <a:bodyPr/>
                        <a:lstStyle/>
                        <a:p>
                          <a:endParaRPr lang="en-US"/>
                        </a:p>
                      </a:txBody>
                      <a:tcPr>
                        <a:blipFill>
                          <a:blip r:embed="rId3"/>
                          <a:stretch>
                            <a:fillRect l="-445000" t="-65714" r="-183750" b="-15238"/>
                          </a:stretch>
                        </a:blipFill>
                      </a:tcPr>
                    </a:tc>
                    <a:tc>
                      <a:txBody>
                        <a:bodyPr/>
                        <a:lstStyle/>
                        <a:p>
                          <a:r>
                            <a:rPr lang="en-US" dirty="0"/>
                            <a:t>0.57</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0" name="TextBox 9"/>
          <p:cNvSpPr txBox="1"/>
          <p:nvPr/>
        </p:nvSpPr>
        <p:spPr>
          <a:xfrm>
            <a:off x="5202435" y="1546359"/>
            <a:ext cx="2664296" cy="369332"/>
          </a:xfrm>
          <a:prstGeom prst="rect">
            <a:avLst/>
          </a:prstGeom>
          <a:noFill/>
        </p:spPr>
        <p:txBody>
          <a:bodyPr wrap="square" rtlCol="0">
            <a:spAutoFit/>
          </a:bodyPr>
          <a:lstStyle/>
          <a:p>
            <a:r>
              <a:rPr lang="en-US" dirty="0"/>
              <a:t>Fault</a:t>
            </a:r>
          </a:p>
        </p:txBody>
      </p:sp>
      <p:pic>
        <p:nvPicPr>
          <p:cNvPr id="7" name="Picture 6"/>
          <p:cNvPicPr>
            <a:picLocks noChangeAspect="1"/>
          </p:cNvPicPr>
          <p:nvPr/>
        </p:nvPicPr>
        <p:blipFill>
          <a:blip r:embed="rId4"/>
          <a:stretch>
            <a:fillRect/>
          </a:stretch>
        </p:blipFill>
        <p:spPr>
          <a:xfrm>
            <a:off x="1573876" y="3036266"/>
            <a:ext cx="5734428" cy="2841006"/>
          </a:xfrm>
          <a:prstGeom prst="rect">
            <a:avLst/>
          </a:prstGeom>
        </p:spPr>
      </p:pic>
    </p:spTree>
    <p:extLst>
      <p:ext uri="{BB962C8B-B14F-4D97-AF65-F5344CB8AC3E}">
        <p14:creationId xmlns:p14="http://schemas.microsoft.com/office/powerpoint/2010/main" val="14867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29</a:t>
            </a:fld>
            <a:endParaRPr lang="en-US" dirty="0"/>
          </a:p>
        </p:txBody>
      </p:sp>
      <p:sp>
        <p:nvSpPr>
          <p:cNvPr id="6" name="Date Placeholder 5"/>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5 </a:t>
            </a:r>
          </a:p>
          <a:p>
            <a:pPr marL="285750" indent="-285750">
              <a:spcBef>
                <a:spcPts val="600"/>
              </a:spcBef>
              <a:spcAft>
                <a:spcPts val="600"/>
              </a:spcAft>
              <a:buFont typeface="Arial" charset="0"/>
              <a:buChar char="•"/>
            </a:pPr>
            <a:r>
              <a:rPr lang="en-US" dirty="0"/>
              <a:t>The network model is completed by connecting all of the components</a:t>
            </a:r>
          </a:p>
          <a:p>
            <a:pPr marL="285750" indent="-285750">
              <a:spcBef>
                <a:spcPts val="600"/>
              </a:spcBef>
              <a:spcAft>
                <a:spcPts val="600"/>
              </a:spcAft>
              <a:buFont typeface="Arial" charset="0"/>
              <a:buChar char="•"/>
            </a:pPr>
            <a:r>
              <a:rPr lang="en-US" dirty="0"/>
              <a:t>Now, the model can be simulated and linearized</a:t>
            </a:r>
          </a:p>
          <a:p>
            <a:endParaRPr lang="en-US" dirty="0"/>
          </a:p>
        </p:txBody>
      </p:sp>
      <p:pic>
        <p:nvPicPr>
          <p:cNvPr id="3" name="Picture 2"/>
          <p:cNvPicPr>
            <a:picLocks noChangeAspect="1"/>
          </p:cNvPicPr>
          <p:nvPr/>
        </p:nvPicPr>
        <p:blipFill>
          <a:blip r:embed="rId3"/>
          <a:stretch>
            <a:fillRect/>
          </a:stretch>
        </p:blipFill>
        <p:spPr>
          <a:xfrm>
            <a:off x="1179941" y="3016877"/>
            <a:ext cx="6430405" cy="2660664"/>
          </a:xfrm>
          <a:prstGeom prst="rect">
            <a:avLst/>
          </a:prstGeom>
        </p:spPr>
      </p:pic>
    </p:spTree>
    <p:extLst>
      <p:ext uri="{BB962C8B-B14F-4D97-AF65-F5344CB8AC3E}">
        <p14:creationId xmlns:p14="http://schemas.microsoft.com/office/powerpoint/2010/main" val="131773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Download OpenIPSL!</a:t>
            </a:r>
            <a:endParaRPr lang="en-US" dirty="0"/>
          </a:p>
        </p:txBody>
      </p:sp>
      <p:sp>
        <p:nvSpPr>
          <p:cNvPr id="3" name="Content Placeholder 2"/>
          <p:cNvSpPr>
            <a:spLocks noGrp="1"/>
          </p:cNvSpPr>
          <p:nvPr>
            <p:ph idx="1"/>
          </p:nvPr>
        </p:nvSpPr>
        <p:spPr/>
        <p:txBody>
          <a:bodyPr>
            <a:normAutofit/>
          </a:bodyPr>
          <a:lstStyle/>
          <a:p>
            <a:r>
              <a:rPr lang="en-US" dirty="0"/>
              <a:t>Go to our </a:t>
            </a:r>
            <a:r>
              <a:rPr lang="en-US" dirty="0" err="1"/>
              <a:t>Github</a:t>
            </a:r>
            <a:r>
              <a:rPr lang="en-US" dirty="0"/>
              <a:t> repo:</a:t>
            </a:r>
          </a:p>
          <a:p>
            <a:r>
              <a:rPr lang="en-US" sz="1800" dirty="0">
                <a:hlinkClick r:id="rId2"/>
              </a:rPr>
              <a:t>https://github.com/SmarTS-Lab/OpenIPSL/releases/tag/Tuto_PTI_Brazil_17</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Note: Download the dedicated package for the tutorial so everybody has the same files.</a:t>
            </a:r>
            <a:br>
              <a:rPr lang="en-US" sz="1800" dirty="0"/>
            </a:br>
            <a:r>
              <a:rPr lang="en-US" sz="1800" dirty="0"/>
              <a:t>The dedicated package is also available on a </a:t>
            </a:r>
            <a:r>
              <a:rPr lang="en-US" sz="1800" dirty="0" err="1"/>
              <a:t>usb</a:t>
            </a:r>
            <a:r>
              <a:rPr lang="en-US" sz="1800" dirty="0"/>
              <a:t> stick that we can circulate to the participants. </a:t>
            </a:r>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7819260" y="260778"/>
            <a:ext cx="1066228" cy="1066228"/>
          </a:xfrm>
          <a:prstGeom prst="rect">
            <a:avLst/>
          </a:prstGeom>
        </p:spPr>
      </p:pic>
      <p:grpSp>
        <p:nvGrpSpPr>
          <p:cNvPr id="16" name="Group 15"/>
          <p:cNvGrpSpPr/>
          <p:nvPr/>
        </p:nvGrpSpPr>
        <p:grpSpPr>
          <a:xfrm>
            <a:off x="1876976" y="2341215"/>
            <a:ext cx="5124614" cy="2095897"/>
            <a:chOff x="1634180" y="2485231"/>
            <a:chExt cx="5124614" cy="2095897"/>
          </a:xfrm>
        </p:grpSpPr>
        <p:pic>
          <p:nvPicPr>
            <p:cNvPr id="15" name="Picture 14"/>
            <p:cNvPicPr>
              <a:picLocks noChangeAspect="1"/>
            </p:cNvPicPr>
            <p:nvPr/>
          </p:nvPicPr>
          <p:blipFill>
            <a:blip r:embed="rId4"/>
            <a:stretch>
              <a:fillRect/>
            </a:stretch>
          </p:blipFill>
          <p:spPr>
            <a:xfrm>
              <a:off x="1634180" y="2485231"/>
              <a:ext cx="3810722" cy="2095897"/>
            </a:xfrm>
            <a:prstGeom prst="rect">
              <a:avLst/>
            </a:prstGeom>
          </p:spPr>
        </p:pic>
        <p:sp>
          <p:nvSpPr>
            <p:cNvPr id="7" name="Rounded Rectangle 6"/>
            <p:cNvSpPr/>
            <p:nvPr/>
          </p:nvSpPr>
          <p:spPr>
            <a:xfrm>
              <a:off x="2843808" y="3789040"/>
              <a:ext cx="1152128" cy="33281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ounded Rectangle 7"/>
            <p:cNvSpPr/>
            <p:nvPr/>
          </p:nvSpPr>
          <p:spPr>
            <a:xfrm>
              <a:off x="4131010" y="3796473"/>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Click Here!</a:t>
              </a:r>
            </a:p>
          </p:txBody>
        </p:sp>
      </p:grpSp>
      <p:sp>
        <p:nvSpPr>
          <p:cNvPr id="20" name="Date Placeholder 19"/>
          <p:cNvSpPr>
            <a:spLocks noGrp="1"/>
          </p:cNvSpPr>
          <p:nvPr>
            <p:ph type="dt" sz="half" idx="10"/>
          </p:nvPr>
        </p:nvSpPr>
        <p:spPr/>
        <p:txBody>
          <a:bodyPr/>
          <a:lstStyle/>
          <a:p>
            <a:r>
              <a:rPr lang="sv-SE"/>
              <a:t>2016-11-20</a:t>
            </a:r>
          </a:p>
        </p:txBody>
      </p:sp>
      <p:sp>
        <p:nvSpPr>
          <p:cNvPr id="21" name="Footer Placeholder 20"/>
          <p:cNvSpPr>
            <a:spLocks noGrp="1"/>
          </p:cNvSpPr>
          <p:nvPr>
            <p:ph type="ftr" sz="quarter" idx="11"/>
          </p:nvPr>
        </p:nvSpPr>
        <p:spPr/>
        <p:txBody>
          <a:bodyPr/>
          <a:lstStyle/>
          <a:p>
            <a:r>
              <a:rPr lang="sv-SE"/>
              <a:t>OpenIPSL Tutorial</a:t>
            </a:r>
            <a:endParaRPr lang="sv-SE" dirty="0"/>
          </a:p>
        </p:txBody>
      </p:sp>
      <p:sp>
        <p:nvSpPr>
          <p:cNvPr id="22" name="Slide Number Placeholder 21"/>
          <p:cNvSpPr>
            <a:spLocks noGrp="1"/>
          </p:cNvSpPr>
          <p:nvPr>
            <p:ph type="sldNum" sz="quarter" idx="12"/>
          </p:nvPr>
        </p:nvSpPr>
        <p:spPr/>
        <p:txBody>
          <a:bodyPr/>
          <a:lstStyle/>
          <a:p>
            <a:fld id="{227F0B53-9592-4779-891F-997228E46E01}" type="slidenum">
              <a:rPr lang="sv-SE" smtClean="0"/>
              <a:t>3</a:t>
            </a:fld>
            <a:endParaRPr lang="sv-SE"/>
          </a:p>
        </p:txBody>
      </p:sp>
    </p:spTree>
    <p:extLst>
      <p:ext uri="{BB962C8B-B14F-4D97-AF65-F5344CB8AC3E}">
        <p14:creationId xmlns:p14="http://schemas.microsoft.com/office/powerpoint/2010/main" val="280860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30</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System will be simulated with 3-phase-to-ground fault at t=0.5s with a duration of 70ms</a:t>
            </a:r>
          </a:p>
          <a:p>
            <a:pPr marL="285750" indent="-285750">
              <a:spcBef>
                <a:spcPts val="600"/>
              </a:spcBef>
              <a:spcAft>
                <a:spcPts val="600"/>
              </a:spcAft>
              <a:buFont typeface="Arial" charset="0"/>
              <a:buChar char="•"/>
            </a:pPr>
            <a:r>
              <a:rPr lang="en-US" dirty="0"/>
              <a:t>Simulation results will be compared with the reference results from the PSAT that will be loaded first</a:t>
            </a:r>
          </a:p>
          <a:p>
            <a:pPr marL="285750" indent="-285750">
              <a:spcBef>
                <a:spcPts val="600"/>
              </a:spcBef>
              <a:spcAft>
                <a:spcPts val="600"/>
              </a:spcAft>
              <a:buFont typeface="Arial" charset="0"/>
              <a:buChar char="•"/>
            </a:pPr>
            <a:r>
              <a:rPr lang="en-US" dirty="0"/>
              <a:t>PSAT results are provided in a file “PSAT_dyn.csv”</a:t>
            </a:r>
          </a:p>
          <a:p>
            <a:pPr marL="285750" indent="-285750">
              <a:spcBef>
                <a:spcPts val="600"/>
              </a:spcBef>
              <a:spcAft>
                <a:spcPts val="600"/>
              </a:spcAft>
              <a:buFont typeface="Arial" charset="0"/>
              <a:buChar char="•"/>
            </a:pPr>
            <a:r>
              <a:rPr lang="en-US" dirty="0"/>
              <a:t>To load the file, the view should be switched to “Plotting” tab </a:t>
            </a:r>
          </a:p>
          <a:p>
            <a:pPr marL="285750" indent="-285750">
              <a:buFont typeface="Arial" charset="0"/>
              <a:buChar char="•"/>
            </a:pPr>
            <a:endParaRPr lang="en-US" dirty="0"/>
          </a:p>
          <a:p>
            <a:pPr marL="285750" indent="-285750">
              <a:buFont typeface="Arial" charset="0"/>
              <a:buChar char="•"/>
            </a:pPr>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3768" y="4365104"/>
            <a:ext cx="3746500" cy="1066800"/>
          </a:xfrm>
          <a:prstGeom prst="rect">
            <a:avLst/>
          </a:prstGeom>
        </p:spPr>
      </p:pic>
      <p:cxnSp>
        <p:nvCxnSpPr>
          <p:cNvPr id="9" name="Straight Arrow Connector 8"/>
          <p:cNvCxnSpPr/>
          <p:nvPr/>
        </p:nvCxnSpPr>
        <p:spPr>
          <a:xfrm>
            <a:off x="5724128" y="4332551"/>
            <a:ext cx="0" cy="730021"/>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9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buFont typeface="Arial" charset="0"/>
              <a:buChar char="•"/>
            </a:pPr>
            <a:r>
              <a:rPr lang="en-US" dirty="0"/>
              <a:t>Result file can be opened by navigating the menu to File-&gt;Open </a:t>
            </a:r>
            <a:r>
              <a:rPr lang="en-US" dirty="0" err="1"/>
              <a:t>Resut</a:t>
            </a:r>
            <a:r>
              <a:rPr lang="en-US" dirty="0"/>
              <a:t> File(s)</a:t>
            </a:r>
          </a:p>
          <a:p>
            <a:pPr marL="285750" indent="-285750">
              <a:buFont typeface="Arial" charset="0"/>
              <a:buChar char="•"/>
            </a:pPr>
            <a:r>
              <a:rPr lang="en-US" dirty="0"/>
              <a:t>In the pop-up menu, one has to select “Comma Separated Values” as a file type, navigate to the directory where the file is located and open it</a:t>
            </a:r>
          </a:p>
          <a:p>
            <a:pPr marL="285750" indent="-285750">
              <a:buFont typeface="Arial" charset="0"/>
              <a:buChar char="•"/>
            </a:pPr>
            <a:endParaRPr lang="en-US" dirty="0"/>
          </a:p>
          <a:p>
            <a:pPr marL="285750" indent="-285750">
              <a:buFont typeface="Arial" charset="0"/>
              <a:buChar char="•"/>
            </a:pPr>
            <a:endParaRPr lang="en-US" dirty="0"/>
          </a:p>
          <a:p>
            <a:endParaRPr lang="en-US" dirty="0"/>
          </a:p>
        </p:txBody>
      </p:sp>
      <p:grpSp>
        <p:nvGrpSpPr>
          <p:cNvPr id="13" name="Group 12"/>
          <p:cNvGrpSpPr/>
          <p:nvPr/>
        </p:nvGrpSpPr>
        <p:grpSpPr>
          <a:xfrm>
            <a:off x="1094555" y="3412577"/>
            <a:ext cx="6741621" cy="2608711"/>
            <a:chOff x="1094555" y="3277133"/>
            <a:chExt cx="6741621" cy="2608711"/>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4555" y="3277133"/>
              <a:ext cx="2312879" cy="2344389"/>
            </a:xfrm>
            <a:prstGeom prst="rect">
              <a:avLst/>
            </a:prstGeom>
          </p:spPr>
        </p:pic>
        <p:cxnSp>
          <p:nvCxnSpPr>
            <p:cNvPr id="9" name="Straight Arrow Connector 8"/>
            <p:cNvCxnSpPr/>
            <p:nvPr/>
          </p:nvCxnSpPr>
          <p:spPr>
            <a:xfrm flipH="1">
              <a:off x="3407434" y="393305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0032" y="3320085"/>
              <a:ext cx="2976144" cy="2076831"/>
            </a:xfrm>
            <a:prstGeom prst="rect">
              <a:avLst/>
            </a:prstGeom>
          </p:spPr>
        </p:pic>
        <p:cxnSp>
          <p:nvCxnSpPr>
            <p:cNvPr id="12" name="Straight Arrow Connector 11"/>
            <p:cNvCxnSpPr/>
            <p:nvPr/>
          </p:nvCxnSpPr>
          <p:spPr>
            <a:xfrm flipV="1">
              <a:off x="7164288" y="5046726"/>
              <a:ext cx="0" cy="839118"/>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5173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32</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In the variable browser, three waveforms from the PSAT results are loaded which can be displayed on the plot as it is shown in the figure below </a:t>
            </a:r>
          </a:p>
          <a:p>
            <a:pPr marL="285750" indent="-285750">
              <a:spcBef>
                <a:spcPts val="600"/>
              </a:spcBef>
              <a:spcAft>
                <a:spcPts val="600"/>
              </a:spcAft>
              <a:buFont typeface="Arial" charset="0"/>
              <a:buChar char="•"/>
            </a:pPr>
            <a:r>
              <a:rPr lang="en-US" dirty="0"/>
              <a:t>Loaded waveforms are generator terminal voltage, excitation field voltage and the generator speed</a:t>
            </a:r>
          </a:p>
          <a:p>
            <a:endParaRPr lang="en-US" dirty="0"/>
          </a:p>
          <a:p>
            <a:endParaRPr lang="en-US" dirty="0"/>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40317" y="3743758"/>
            <a:ext cx="5409752" cy="2937180"/>
          </a:xfrm>
          <a:prstGeom prst="rect">
            <a:avLst/>
          </a:prstGeom>
        </p:spPr>
      </p:pic>
      <p:sp>
        <p:nvSpPr>
          <p:cNvPr id="8" name="Rectangle 7"/>
          <p:cNvSpPr/>
          <p:nvPr/>
        </p:nvSpPr>
        <p:spPr>
          <a:xfrm>
            <a:off x="5796136" y="4221088"/>
            <a:ext cx="970838" cy="64807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804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33</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normAutofit/>
          </a:bodyPr>
          <a:lstStyle/>
          <a:p>
            <a:r>
              <a:rPr lang="en-US" b="1" dirty="0"/>
              <a:t>Simulation</a:t>
            </a:r>
          </a:p>
          <a:p>
            <a:pPr marL="285750" indent="-285750">
              <a:spcBef>
                <a:spcPts val="600"/>
              </a:spcBef>
              <a:spcAft>
                <a:spcPts val="600"/>
              </a:spcAft>
              <a:buFont typeface="Arial" charset="0"/>
              <a:buChar char="•"/>
            </a:pPr>
            <a:r>
              <a:rPr lang="en-US" dirty="0"/>
              <a:t>Before the simulation, solver and its parameters are set to be the same as in the PSAT</a:t>
            </a:r>
          </a:p>
          <a:p>
            <a:pPr marL="285750" indent="-285750">
              <a:spcBef>
                <a:spcPts val="600"/>
              </a:spcBef>
              <a:spcAft>
                <a:spcPts val="600"/>
              </a:spcAft>
              <a:buFont typeface="Arial" charset="0"/>
              <a:buChar char="•"/>
            </a:pPr>
            <a:r>
              <a:rPr lang="en-US" dirty="0"/>
              <a:t>Solver is chosen to be </a:t>
            </a:r>
            <a:r>
              <a:rPr lang="en-US" dirty="0" err="1"/>
              <a:t>Runge-Kutta</a:t>
            </a:r>
            <a:r>
              <a:rPr lang="en-US" dirty="0"/>
              <a:t> with a fixed step</a:t>
            </a:r>
          </a:p>
          <a:p>
            <a:pPr marL="285750" indent="-285750">
              <a:spcBef>
                <a:spcPts val="600"/>
              </a:spcBef>
              <a:spcAft>
                <a:spcPts val="600"/>
              </a:spcAft>
              <a:buFont typeface="Arial" charset="0"/>
              <a:buChar char="•"/>
            </a:pPr>
            <a:r>
              <a:rPr lang="en-US" dirty="0"/>
              <a:t>More solvers can be chosen in Modelica (depending on the tool), however, to match the model’s response with the one in PSAT choice of the solver is limited</a:t>
            </a:r>
          </a:p>
          <a:p>
            <a:endParaRPr lang="en-US" dirty="0"/>
          </a:p>
          <a:p>
            <a:endParaRPr lang="en-US" dirty="0"/>
          </a:p>
          <a:p>
            <a:endParaRPr lang="en-US" dirty="0"/>
          </a:p>
          <a:p>
            <a:endParaRPr lang="en-US" dirty="0"/>
          </a:p>
          <a:p>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4149080"/>
            <a:ext cx="5067300" cy="1955800"/>
          </a:xfrm>
          <a:prstGeom prst="rect">
            <a:avLst/>
          </a:prstGeom>
        </p:spPr>
      </p:pic>
      <p:cxnSp>
        <p:nvCxnSpPr>
          <p:cNvPr id="14" name="Straight Arrow Connector 13"/>
          <p:cNvCxnSpPr/>
          <p:nvPr/>
        </p:nvCxnSpPr>
        <p:spPr>
          <a:xfrm flipH="1">
            <a:off x="5076056" y="4149080"/>
            <a:ext cx="1224136" cy="180020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967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778662" y="1999777"/>
            <a:ext cx="4195187" cy="3429000"/>
          </a:xfrm>
          <a:prstGeom prst="rect">
            <a:avLst/>
          </a:prstGeom>
        </p:spPr>
      </p:pic>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a:xfrm>
            <a:off x="338964" y="1582739"/>
            <a:ext cx="4328315" cy="4078286"/>
          </a:xfrm>
        </p:spPr>
        <p:txBody>
          <a:bodyPr/>
          <a:lstStyle/>
          <a:p>
            <a:r>
              <a:rPr lang="en-US" b="1" dirty="0"/>
              <a:t>Simulation</a:t>
            </a:r>
          </a:p>
          <a:p>
            <a:pPr marL="285750" indent="-285750">
              <a:spcBef>
                <a:spcPts val="600"/>
              </a:spcBef>
              <a:spcAft>
                <a:spcPts val="600"/>
              </a:spcAft>
              <a:buFont typeface="Arial" charset="0"/>
              <a:buChar char="•"/>
            </a:pPr>
            <a:r>
              <a:rPr lang="en-US" dirty="0"/>
              <a:t>Simulation time is set to 10s and the tolerance of the solver is set to 1e-6</a:t>
            </a:r>
          </a:p>
          <a:p>
            <a:pPr marL="285750" indent="-285750">
              <a:spcBef>
                <a:spcPts val="600"/>
              </a:spcBef>
              <a:spcAft>
                <a:spcPts val="600"/>
              </a:spcAft>
              <a:buFont typeface="Arial" charset="0"/>
              <a:buChar char="•"/>
            </a:pPr>
            <a:r>
              <a:rPr lang="en-US" dirty="0"/>
              <a:t>The time step is set to 0.0001</a:t>
            </a:r>
          </a:p>
          <a:p>
            <a:pPr>
              <a:spcBef>
                <a:spcPts val="600"/>
              </a:spcBef>
              <a:spcAft>
                <a:spcPts val="600"/>
              </a:spcAft>
            </a:pPr>
            <a:endParaRPr lang="en-US" dirty="0"/>
          </a:p>
          <a:p>
            <a:pPr marL="285750" indent="-285750">
              <a:spcBef>
                <a:spcPts val="600"/>
              </a:spcBef>
              <a:spcAft>
                <a:spcPts val="600"/>
              </a:spcAft>
              <a:buFont typeface="Arial" charset="0"/>
              <a:buChar char="•"/>
            </a:pPr>
            <a:endParaRPr lang="en-US" dirty="0"/>
          </a:p>
          <a:p>
            <a:endParaRPr lang="en-US" dirty="0"/>
          </a:p>
        </p:txBody>
      </p:sp>
      <p:sp>
        <p:nvSpPr>
          <p:cNvPr id="11" name="Rectangle 10"/>
          <p:cNvSpPr/>
          <p:nvPr/>
        </p:nvSpPr>
        <p:spPr>
          <a:xfrm>
            <a:off x="4964015" y="2573957"/>
            <a:ext cx="3807006" cy="153482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Arrow Connector 13"/>
          <p:cNvCxnSpPr/>
          <p:nvPr/>
        </p:nvCxnSpPr>
        <p:spPr>
          <a:xfrm flipV="1">
            <a:off x="4348576" y="3368399"/>
            <a:ext cx="504056"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4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35</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By pressing the “Simulate” button on the toolbar, simulation of the model is executed</a:t>
            </a:r>
          </a:p>
          <a:p>
            <a:endParaRPr lang="en-US" dirty="0"/>
          </a:p>
          <a:p>
            <a:endParaRPr lang="en-US" dirty="0"/>
          </a:p>
          <a:p>
            <a:pPr marL="285750" indent="-285750">
              <a:spcBef>
                <a:spcPts val="600"/>
              </a:spcBef>
              <a:spcAft>
                <a:spcPts val="600"/>
              </a:spcAft>
              <a:buFont typeface="Arial" charset="0"/>
              <a:buChar char="•"/>
            </a:pPr>
            <a:r>
              <a:rPr lang="en-US" dirty="0"/>
              <a:t>Once the simulation is completed, </a:t>
            </a:r>
            <a:br>
              <a:rPr lang="en-US" dirty="0"/>
            </a:br>
            <a:r>
              <a:rPr lang="en-US" dirty="0"/>
              <a:t>the Variable Browser is populated with</a:t>
            </a:r>
            <a:br>
              <a:rPr lang="en-US" dirty="0"/>
            </a:br>
            <a:r>
              <a:rPr lang="en-US" dirty="0"/>
              <a:t>the simulation results</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2278" y="2643259"/>
            <a:ext cx="8064896" cy="340156"/>
          </a:xfrm>
          <a:prstGeom prst="rect">
            <a:avLst/>
          </a:prstGeom>
        </p:spPr>
      </p:pic>
      <p:sp>
        <p:nvSpPr>
          <p:cNvPr id="14" name="Rectangle 13"/>
          <p:cNvSpPr/>
          <p:nvPr/>
        </p:nvSpPr>
        <p:spPr>
          <a:xfrm>
            <a:off x="6948264" y="2589362"/>
            <a:ext cx="370851" cy="47959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68145" y="3277699"/>
            <a:ext cx="1581166" cy="2383549"/>
          </a:xfrm>
          <a:prstGeom prst="rect">
            <a:avLst/>
          </a:prstGeom>
        </p:spPr>
      </p:pic>
    </p:spTree>
    <p:extLst>
      <p:ext uri="{BB962C8B-B14F-4D97-AF65-F5344CB8AC3E}">
        <p14:creationId xmlns:p14="http://schemas.microsoft.com/office/powerpoint/2010/main" val="1351330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36</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7704856" cy="2769989"/>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To display the simulation results or compare it with the results from PSAT, one can mark the check-box next to the variable which will be shown on the plot</a:t>
            </a:r>
          </a:p>
          <a:p>
            <a:pPr marL="285750" indent="-285750">
              <a:spcBef>
                <a:spcPts val="600"/>
              </a:spcBef>
              <a:spcAft>
                <a:spcPts val="600"/>
              </a:spcAft>
              <a:buFont typeface="Arial" charset="0"/>
              <a:buChar char="•"/>
            </a:pPr>
            <a:r>
              <a:rPr lang="en-US" dirty="0"/>
              <a:t>To show the terminal voltage of the generator in PSAT and </a:t>
            </a:r>
            <a:r>
              <a:rPr lang="en-US" dirty="0" err="1"/>
              <a:t>modelica</a:t>
            </a:r>
            <a:r>
              <a:rPr lang="en-US" dirty="0"/>
              <a:t>, variables “</a:t>
            </a:r>
            <a:r>
              <a:rPr lang="en-US" dirty="0" err="1"/>
              <a:t>PSAT_dyn.v</a:t>
            </a:r>
            <a:r>
              <a:rPr lang="en-US" dirty="0"/>
              <a:t>” and “Example_1.G1.machine.v” have to be selected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grpSp>
        <p:nvGrpSpPr>
          <p:cNvPr id="10" name="Group 9"/>
          <p:cNvGrpSpPr/>
          <p:nvPr/>
        </p:nvGrpSpPr>
        <p:grpSpPr>
          <a:xfrm>
            <a:off x="4860031" y="3861048"/>
            <a:ext cx="1800201" cy="1991124"/>
            <a:chOff x="5364088" y="3586361"/>
            <a:chExt cx="2596852" cy="2904520"/>
          </a:xfrm>
        </p:grpSpPr>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364088" y="3586361"/>
              <a:ext cx="2308820" cy="14351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64088" y="5005204"/>
              <a:ext cx="2596852" cy="1485677"/>
            </a:xfrm>
            <a:prstGeom prst="rect">
              <a:avLst/>
            </a:prstGeom>
          </p:spPr>
        </p:pic>
      </p:grpSp>
      <p:pic>
        <p:nvPicPr>
          <p:cNvPr id="11" name="Picture 10"/>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05663" y="3861047"/>
            <a:ext cx="1878184" cy="1991124"/>
          </a:xfrm>
          <a:prstGeom prst="rect">
            <a:avLst/>
          </a:prstGeom>
        </p:spPr>
      </p:pic>
      <p:cxnSp>
        <p:nvCxnSpPr>
          <p:cNvPr id="16" name="Straight Arrow Connector 15"/>
          <p:cNvCxnSpPr/>
          <p:nvPr/>
        </p:nvCxnSpPr>
        <p:spPr>
          <a:xfrm flipH="1">
            <a:off x="3083847" y="4149080"/>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523699" y="5740725"/>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31167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37</a:t>
            </a:fld>
            <a:endParaRPr lang="en-US" dirty="0"/>
          </a:p>
        </p:txBody>
      </p:sp>
      <p:sp>
        <p:nvSpPr>
          <p:cNvPr id="8" name="Date Placeholder 7"/>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To display the simulation results or compare it with the results from PSAT, one can mark the check-box next to the variable which will be shown on the plot</a:t>
            </a:r>
          </a:p>
          <a:p>
            <a:pPr marL="285750" indent="-285750">
              <a:spcBef>
                <a:spcPts val="600"/>
              </a:spcBef>
              <a:spcAft>
                <a:spcPts val="600"/>
              </a:spcAft>
              <a:buFont typeface="Arial" charset="0"/>
              <a:buChar char="•"/>
            </a:pPr>
            <a:r>
              <a:rPr lang="en-US" dirty="0"/>
              <a:t>To show the terminal voltage of the generator in PSAT and </a:t>
            </a:r>
            <a:r>
              <a:rPr lang="en-US" dirty="0" err="1"/>
              <a:t>modelica</a:t>
            </a:r>
            <a:r>
              <a:rPr lang="en-US" dirty="0"/>
              <a:t>, variables “</a:t>
            </a:r>
            <a:r>
              <a:rPr lang="en-US" dirty="0" err="1"/>
              <a:t>PSAT_dyn.csv.v</a:t>
            </a:r>
            <a:r>
              <a:rPr lang="en-US" dirty="0"/>
              <a:t>” and “G1.machine.v” have to be selected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11" name="Group 10"/>
          <p:cNvGrpSpPr/>
          <p:nvPr/>
        </p:nvGrpSpPr>
        <p:grpSpPr>
          <a:xfrm>
            <a:off x="1410761" y="3717032"/>
            <a:ext cx="5609511" cy="2166933"/>
            <a:chOff x="1410761" y="3423841"/>
            <a:chExt cx="5609511" cy="2166933"/>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10761" y="3620592"/>
              <a:ext cx="2578100" cy="1028700"/>
            </a:xfrm>
            <a:prstGeom prst="rect">
              <a:avLst/>
            </a:prstGeom>
          </p:spPr>
        </p:pic>
        <p:cxnSp>
          <p:nvCxnSpPr>
            <p:cNvPr id="16" name="Straight Arrow Connector 15"/>
            <p:cNvCxnSpPr/>
            <p:nvPr/>
          </p:nvCxnSpPr>
          <p:spPr>
            <a:xfrm flipH="1">
              <a:off x="2051720" y="4134942"/>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66149" y="4725144"/>
              <a:ext cx="2282115" cy="8656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47099" y="3423841"/>
              <a:ext cx="2373173" cy="1339404"/>
            </a:xfrm>
            <a:prstGeom prst="rect">
              <a:avLst/>
            </a:prstGeom>
          </p:spPr>
        </p:pic>
        <p:cxnSp>
          <p:nvCxnSpPr>
            <p:cNvPr id="17" name="Straight Arrow Connector 16"/>
            <p:cNvCxnSpPr/>
            <p:nvPr/>
          </p:nvCxnSpPr>
          <p:spPr>
            <a:xfrm flipH="1">
              <a:off x="5136994" y="481976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7545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To be able to distinguish different signals, let’s adjust the thickness and the pattern of the signal line</a:t>
            </a:r>
          </a:p>
          <a:p>
            <a:endParaRPr lang="en-US" dirty="0"/>
          </a:p>
        </p:txBody>
      </p:sp>
      <p:grpSp>
        <p:nvGrpSpPr>
          <p:cNvPr id="9" name="Group 8"/>
          <p:cNvGrpSpPr/>
          <p:nvPr/>
        </p:nvGrpSpPr>
        <p:grpSpPr>
          <a:xfrm>
            <a:off x="748771" y="2636912"/>
            <a:ext cx="7279791" cy="3771105"/>
            <a:chOff x="748771" y="2585245"/>
            <a:chExt cx="7279791" cy="3771105"/>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771" y="2585245"/>
              <a:ext cx="3262110" cy="3737530"/>
            </a:xfrm>
            <a:prstGeom prst="rect">
              <a:avLst/>
            </a:prstGeom>
          </p:spPr>
        </p:pic>
        <p:cxnSp>
          <p:nvCxnSpPr>
            <p:cNvPr id="14" name="Straight Arrow Connector 13"/>
            <p:cNvCxnSpPr/>
            <p:nvPr/>
          </p:nvCxnSpPr>
          <p:spPr>
            <a:xfrm flipV="1">
              <a:off x="3836800" y="2936157"/>
              <a:ext cx="0" cy="792088"/>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578833" y="2585245"/>
              <a:ext cx="482306" cy="30395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p:cNvCxnSpPr/>
            <p:nvPr/>
          </p:nvCxnSpPr>
          <p:spPr>
            <a:xfrm flipH="1">
              <a:off x="2379826" y="5404450"/>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79826" y="5620474"/>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540859" y="3728245"/>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9166" y="2719462"/>
              <a:ext cx="3189396" cy="3636888"/>
            </a:xfrm>
            <a:prstGeom prst="rect">
              <a:avLst/>
            </a:prstGeom>
          </p:spPr>
        </p:pic>
        <p:cxnSp>
          <p:nvCxnSpPr>
            <p:cNvPr id="23" name="Straight Arrow Connector 22"/>
            <p:cNvCxnSpPr/>
            <p:nvPr/>
          </p:nvCxnSpPr>
          <p:spPr>
            <a:xfrm flipH="1">
              <a:off x="5829064" y="3604250"/>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6433864" y="5377737"/>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433864" y="5593761"/>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66366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Previous steps produce the plot shown in the figure below showing that the Modelica produces the same simulation results as the PSAT does</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3728" y="2636912"/>
            <a:ext cx="4680521" cy="3254624"/>
          </a:xfrm>
          <a:prstGeom prst="rect">
            <a:avLst/>
          </a:prstGeom>
        </p:spPr>
      </p:pic>
    </p:spTree>
    <p:extLst>
      <p:ext uri="{BB962C8B-B14F-4D97-AF65-F5344CB8AC3E}">
        <p14:creationId xmlns:p14="http://schemas.microsoft.com/office/powerpoint/2010/main" val="1277284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2342"/>
          <a:stretch/>
        </p:blipFill>
        <p:spPr>
          <a:xfrm>
            <a:off x="611117" y="4064508"/>
            <a:ext cx="5320884" cy="1690536"/>
          </a:xfrm>
          <a:prstGeom prst="rect">
            <a:avLst/>
          </a:prstGeom>
        </p:spPr>
      </p:pic>
      <p:sp>
        <p:nvSpPr>
          <p:cNvPr id="3" name="Content Placeholder 2"/>
          <p:cNvSpPr>
            <a:spLocks noGrp="1"/>
          </p:cNvSpPr>
          <p:nvPr>
            <p:ph idx="1"/>
          </p:nvPr>
        </p:nvSpPr>
        <p:spPr/>
        <p:txBody>
          <a:bodyPr/>
          <a:lstStyle/>
          <a:p>
            <a:r>
              <a:rPr lang="en-US" dirty="0"/>
              <a:t>External libraries, such as </a:t>
            </a:r>
            <a:r>
              <a:rPr lang="en-US" dirty="0" err="1"/>
              <a:t>OpenIPSL</a:t>
            </a:r>
            <a:r>
              <a:rPr lang="en-US" dirty="0"/>
              <a:t>, must be loaded in </a:t>
            </a:r>
            <a:r>
              <a:rPr lang="en-US" dirty="0" err="1"/>
              <a:t>OMEdit</a:t>
            </a:r>
            <a:r>
              <a:rPr lang="en-US" dirty="0"/>
              <a:t> to be used:</a:t>
            </a:r>
          </a:p>
          <a:p>
            <a:pPr marL="342900" indent="-342900">
              <a:buFont typeface="Arial" panose="020B0604020202020204" pitchFamily="34" charset="0"/>
              <a:buChar char="•"/>
            </a:pPr>
            <a:r>
              <a:rPr lang="en-US" dirty="0"/>
              <a:t>Unzip the package downloaded at the previous step</a:t>
            </a:r>
          </a:p>
          <a:p>
            <a:pPr marL="342900" indent="-342900">
              <a:buFont typeface="Arial" panose="020B0604020202020204" pitchFamily="34" charset="0"/>
              <a:buChar char="•"/>
            </a:pPr>
            <a:r>
              <a:rPr lang="en-US" dirty="0"/>
              <a:t>Open </a:t>
            </a:r>
            <a:r>
              <a:rPr lang="en-US" dirty="0" err="1"/>
              <a:t>OpenModelica</a:t>
            </a:r>
            <a:r>
              <a:rPr lang="en-US" dirty="0"/>
              <a:t> Connection Editor (</a:t>
            </a:r>
            <a:r>
              <a:rPr lang="en-US" dirty="0" err="1"/>
              <a:t>OMEdit</a:t>
            </a:r>
            <a:r>
              <a:rPr lang="en-US" dirty="0"/>
              <a:t>) </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OpenIPSL.mo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the </a:t>
            </a:r>
            <a:r>
              <a:rPr lang="en-US" dirty="0" err="1"/>
              <a:t>OpenIPSL</a:t>
            </a:r>
            <a:r>
              <a:rPr lang="en-US" dirty="0"/>
              <a:t> to </a:t>
            </a:r>
            <a:r>
              <a:rPr lang="en-US" dirty="0" err="1"/>
              <a:t>OMEdit</a:t>
            </a: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p:cNvPicPr>
            <a:picLocks noChangeAspect="1"/>
          </p:cNvPicPr>
          <p:nvPr/>
        </p:nvPicPr>
        <p:blipFill>
          <a:blip r:embed="rId3"/>
          <a:stretch>
            <a:fillRect/>
          </a:stretch>
        </p:blipFill>
        <p:spPr>
          <a:xfrm>
            <a:off x="6678800" y="4064507"/>
            <a:ext cx="1565608" cy="2676861"/>
          </a:xfrm>
          <a:prstGeom prst="rect">
            <a:avLst/>
          </a:prstGeom>
        </p:spPr>
      </p:pic>
      <p:cxnSp>
        <p:nvCxnSpPr>
          <p:cNvPr id="12" name="Straight Arrow Connector 11"/>
          <p:cNvCxnSpPr/>
          <p:nvPr/>
        </p:nvCxnSpPr>
        <p:spPr>
          <a:xfrm>
            <a:off x="1979712" y="5313823"/>
            <a:ext cx="4824536" cy="347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r>
              <a:rPr lang="sv-SE"/>
              <a:t>2016-11-20</a:t>
            </a:r>
          </a:p>
        </p:txBody>
      </p:sp>
      <p:sp>
        <p:nvSpPr>
          <p:cNvPr id="8" name="Footer Placeholder 7"/>
          <p:cNvSpPr>
            <a:spLocks noGrp="1"/>
          </p:cNvSpPr>
          <p:nvPr>
            <p:ph type="ftr" sz="quarter" idx="11"/>
          </p:nvPr>
        </p:nvSpPr>
        <p:spPr/>
        <p:txBody>
          <a:bodyPr/>
          <a:lstStyle/>
          <a:p>
            <a:r>
              <a:rPr lang="sv-SE"/>
              <a:t>OpenIPSL Tutorial</a:t>
            </a:r>
            <a:endParaRPr lang="sv-SE" dirty="0"/>
          </a:p>
        </p:txBody>
      </p:sp>
      <p:sp>
        <p:nvSpPr>
          <p:cNvPr id="10" name="Slide Number Placeholder 9"/>
          <p:cNvSpPr>
            <a:spLocks noGrp="1"/>
          </p:cNvSpPr>
          <p:nvPr>
            <p:ph type="sldNum" sz="quarter" idx="12"/>
          </p:nvPr>
        </p:nvSpPr>
        <p:spPr/>
        <p:txBody>
          <a:bodyPr/>
          <a:lstStyle/>
          <a:p>
            <a:fld id="{227F0B53-9592-4779-891F-997228E46E01}" type="slidenum">
              <a:rPr lang="sv-SE" smtClean="0"/>
              <a:t>4</a:t>
            </a:fld>
            <a:endParaRPr lang="sv-SE"/>
          </a:p>
        </p:txBody>
      </p:sp>
    </p:spTree>
    <p:extLst>
      <p:ext uri="{BB962C8B-B14F-4D97-AF65-F5344CB8AC3E}">
        <p14:creationId xmlns:p14="http://schemas.microsoft.com/office/powerpoint/2010/main" val="27652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40</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To linearize the system, </a:t>
            </a:r>
            <a:r>
              <a:rPr lang="en-US" dirty="0" err="1"/>
              <a:t>OpenModelica</a:t>
            </a:r>
            <a:r>
              <a:rPr lang="en-US" dirty="0"/>
              <a:t> scripting will be needed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r>
              <a:rPr lang="en-US" dirty="0"/>
              <a:t>Along with the library, a set of commands w</a:t>
            </a:r>
            <a:r>
              <a:rPr lang="en-US" dirty="0">
                <a:latin typeface="Arial" charset="0"/>
                <a:ea typeface="Arial" charset="0"/>
                <a:cs typeface="Arial" charset="0"/>
              </a:rPr>
              <a:t>as provided  (Command_List.txt) to linearize the model and extract the A matrix</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42606"/>
          <a:stretch/>
        </p:blipFill>
        <p:spPr>
          <a:xfrm>
            <a:off x="2312876" y="4653136"/>
            <a:ext cx="4302224" cy="1104394"/>
          </a:xfrm>
          <a:prstGeom prst="rect">
            <a:avLst/>
          </a:prstGeom>
        </p:spPr>
      </p:pic>
      <p:grpSp>
        <p:nvGrpSpPr>
          <p:cNvPr id="12" name="Group 11"/>
          <p:cNvGrpSpPr/>
          <p:nvPr/>
        </p:nvGrpSpPr>
        <p:grpSpPr>
          <a:xfrm>
            <a:off x="1835696" y="2381250"/>
            <a:ext cx="5789376" cy="1047750"/>
            <a:chOff x="1835696" y="2381250"/>
            <a:chExt cx="5789376" cy="1047750"/>
          </a:xfrm>
        </p:grpSpPr>
        <p:pic>
          <p:nvPicPr>
            <p:cNvPr id="9" name="Picture 8"/>
            <p:cNvPicPr>
              <a:picLocks noChangeAspect="1"/>
            </p:cNvPicPr>
            <p:nvPr/>
          </p:nvPicPr>
          <p:blipFill>
            <a:blip r:embed="rId4"/>
            <a:stretch>
              <a:fillRect/>
            </a:stretch>
          </p:blipFill>
          <p:spPr>
            <a:xfrm>
              <a:off x="1835696" y="2381250"/>
              <a:ext cx="5657850" cy="1047750"/>
            </a:xfrm>
            <a:prstGeom prst="rect">
              <a:avLst/>
            </a:prstGeom>
          </p:spPr>
        </p:pic>
        <p:cxnSp>
          <p:nvCxnSpPr>
            <p:cNvPr id="11" name="Straight Arrow Connector 10"/>
            <p:cNvCxnSpPr/>
            <p:nvPr/>
          </p:nvCxnSpPr>
          <p:spPr>
            <a:xfrm flipH="1">
              <a:off x="7020272" y="2996952"/>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66711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41</a:t>
            </a:fld>
            <a:endParaRPr lang="en-US" dirty="0"/>
          </a:p>
        </p:txBody>
      </p:sp>
      <p:sp>
        <p:nvSpPr>
          <p:cNvPr id="8" name="Date Placeholder 7"/>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latin typeface="Arial" charset="0"/>
                <a:ea typeface="Arial" charset="0"/>
                <a:cs typeface="Arial" charset="0"/>
              </a:rPr>
              <a:t>Copy and paste each line from the Command_List.txt for Example 1 to the command prompt in </a:t>
            </a:r>
            <a:r>
              <a:rPr lang="en-US" dirty="0" err="1">
                <a:latin typeface="Arial" charset="0"/>
                <a:ea typeface="Arial" charset="0"/>
                <a:cs typeface="Arial" charset="0"/>
              </a:rPr>
              <a:t>OpenModelica</a:t>
            </a:r>
            <a:endParaRPr lang="en-US" dirty="0">
              <a:latin typeface="Arial" charset="0"/>
              <a:ea typeface="Arial" charset="0"/>
              <a:cs typeface="Arial" charset="0"/>
            </a:endParaRP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7" name="Group 6"/>
          <p:cNvGrpSpPr/>
          <p:nvPr/>
        </p:nvGrpSpPr>
        <p:grpSpPr>
          <a:xfrm>
            <a:off x="683568" y="2686422"/>
            <a:ext cx="7446019" cy="1390650"/>
            <a:chOff x="683568" y="2516549"/>
            <a:chExt cx="7446019" cy="1390650"/>
          </a:xfrm>
        </p:grpSpPr>
        <p:pic>
          <p:nvPicPr>
            <p:cNvPr id="10" name="Picture 9"/>
            <p:cNvPicPr>
              <a:picLocks noChangeAspect="1"/>
            </p:cNvPicPr>
            <p:nvPr/>
          </p:nvPicPr>
          <p:blipFill>
            <a:blip r:embed="rId3"/>
            <a:stretch>
              <a:fillRect/>
            </a:stretch>
          </p:blipFill>
          <p:spPr>
            <a:xfrm>
              <a:off x="1014412" y="2516549"/>
              <a:ext cx="7115175" cy="1390650"/>
            </a:xfrm>
            <a:prstGeom prst="rect">
              <a:avLst/>
            </a:prstGeom>
          </p:spPr>
        </p:pic>
        <p:sp>
          <p:nvSpPr>
            <p:cNvPr id="12" name="Left Brace 11"/>
            <p:cNvSpPr/>
            <p:nvPr/>
          </p:nvSpPr>
          <p:spPr>
            <a:xfrm>
              <a:off x="683568" y="2852936"/>
              <a:ext cx="293204" cy="948365"/>
            </a:xfrm>
            <a:prstGeom prst="leftBrace">
              <a:avLst>
                <a:gd name="adj1" fmla="val 38081"/>
                <a:gd name="adj2" fmla="val 4809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p:cNvGrpSpPr/>
          <p:nvPr/>
        </p:nvGrpSpPr>
        <p:grpSpPr>
          <a:xfrm>
            <a:off x="539552" y="3501007"/>
            <a:ext cx="7174160" cy="2077964"/>
            <a:chOff x="539552" y="3501007"/>
            <a:chExt cx="7174160" cy="2077964"/>
          </a:xfrm>
        </p:grpSpPr>
        <p:pic>
          <p:nvPicPr>
            <p:cNvPr id="11" name="Picture 10"/>
            <p:cNvPicPr>
              <a:picLocks noChangeAspect="1"/>
            </p:cNvPicPr>
            <p:nvPr/>
          </p:nvPicPr>
          <p:blipFill>
            <a:blip r:embed="rId4"/>
            <a:stretch>
              <a:fillRect/>
            </a:stretch>
          </p:blipFill>
          <p:spPr>
            <a:xfrm>
              <a:off x="1417687" y="4293096"/>
              <a:ext cx="6296025" cy="1285875"/>
            </a:xfrm>
            <a:prstGeom prst="rect">
              <a:avLst/>
            </a:prstGeom>
          </p:spPr>
        </p:pic>
        <p:cxnSp>
          <p:nvCxnSpPr>
            <p:cNvPr id="14" name="Elbow Connector 13"/>
            <p:cNvCxnSpPr/>
            <p:nvPr/>
          </p:nvCxnSpPr>
          <p:spPr>
            <a:xfrm rot="16200000" flipH="1">
              <a:off x="6512" y="4034047"/>
              <a:ext cx="1944215" cy="878135"/>
            </a:xfrm>
            <a:prstGeom prst="bentConnector3">
              <a:avLst>
                <a:gd name="adj1" fmla="val 99822"/>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5502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The third command will save the A matrix of the linearized state-space model in the variable </a:t>
            </a:r>
            <a:r>
              <a:rPr lang="en-US" dirty="0">
                <a:latin typeface="Courier" charset="0"/>
                <a:ea typeface="Courier" charset="0"/>
                <a:cs typeface="Courier" charset="0"/>
              </a:rPr>
              <a:t>a </a:t>
            </a:r>
            <a:r>
              <a:rPr lang="en-US" dirty="0">
                <a:latin typeface="Arial" charset="0"/>
                <a:ea typeface="Arial" charset="0"/>
                <a:cs typeface="Arial" charset="0"/>
              </a:rPr>
              <a:t>as a string</a:t>
            </a:r>
          </a:p>
          <a:p>
            <a:endParaRPr lang="en-US" dirty="0"/>
          </a:p>
        </p:txBody>
      </p:sp>
      <p:pic>
        <p:nvPicPr>
          <p:cNvPr id="10" name="Picture 9"/>
          <p:cNvPicPr>
            <a:picLocks noChangeAspect="1"/>
          </p:cNvPicPr>
          <p:nvPr/>
        </p:nvPicPr>
        <p:blipFill>
          <a:blip r:embed="rId3"/>
          <a:stretch>
            <a:fillRect/>
          </a:stretch>
        </p:blipFill>
        <p:spPr>
          <a:xfrm>
            <a:off x="1493887" y="2780928"/>
            <a:ext cx="6219825" cy="2857500"/>
          </a:xfrm>
          <a:prstGeom prst="rect">
            <a:avLst/>
          </a:prstGeom>
        </p:spPr>
      </p:pic>
    </p:spTree>
    <p:extLst>
      <p:ext uri="{BB962C8B-B14F-4D97-AF65-F5344CB8AC3E}">
        <p14:creationId xmlns:p14="http://schemas.microsoft.com/office/powerpoint/2010/main" val="2144626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43</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Copy the output from the previous command without the quotation marks by pressing </a:t>
            </a:r>
            <a:r>
              <a:rPr lang="en-US" dirty="0" err="1"/>
              <a:t>Ctrl+C</a:t>
            </a:r>
            <a:endParaRPr lang="en-US" dirty="0">
              <a:latin typeface="Courier" charset="0"/>
              <a:ea typeface="Courier" charset="0"/>
              <a:cs typeface="Courier" charset="0"/>
            </a:endParaRP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2564904"/>
            <a:ext cx="4950420" cy="2763732"/>
          </a:xfrm>
          <a:prstGeom prst="rect">
            <a:avLst/>
          </a:prstGeom>
        </p:spPr>
      </p:pic>
    </p:spTree>
    <p:extLst>
      <p:ext uri="{BB962C8B-B14F-4D97-AF65-F5344CB8AC3E}">
        <p14:creationId xmlns:p14="http://schemas.microsoft.com/office/powerpoint/2010/main" val="1363869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To save the matrix A as a matrix of Real values type </a:t>
            </a:r>
            <a:r>
              <a:rPr lang="en-US" dirty="0">
                <a:latin typeface="Courier" charset="0"/>
                <a:ea typeface="Courier" charset="0"/>
                <a:cs typeface="Courier" charset="0"/>
              </a:rPr>
              <a:t>A := </a:t>
            </a:r>
            <a:r>
              <a:rPr lang="en-US" dirty="0">
                <a:latin typeface="Arial" charset="0"/>
                <a:ea typeface="Arial" charset="0"/>
                <a:cs typeface="Arial" charset="0"/>
              </a:rPr>
              <a:t>and then press </a:t>
            </a:r>
            <a:r>
              <a:rPr lang="en-US" dirty="0" err="1">
                <a:latin typeface="Arial" charset="0"/>
                <a:ea typeface="Arial" charset="0"/>
                <a:cs typeface="Arial" charset="0"/>
              </a:rPr>
              <a:t>Ctrl+V</a:t>
            </a:r>
            <a:r>
              <a:rPr lang="en-US" dirty="0">
                <a:latin typeface="Arial" charset="0"/>
                <a:ea typeface="Arial" charset="0"/>
                <a:cs typeface="Arial" charset="0"/>
              </a:rPr>
              <a:t> to paste the copied matrix</a:t>
            </a:r>
            <a:endParaRPr lang="en-US" dirty="0">
              <a:latin typeface="Courier" charset="0"/>
              <a:ea typeface="Courier" charset="0"/>
              <a:cs typeface="Courier" charset="0"/>
            </a:endParaRPr>
          </a:p>
          <a:p>
            <a:pPr marL="342900" indent="-342900">
              <a:buFont typeface="Arial" panose="020B0604020202020204" pitchFamily="34"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2636912"/>
            <a:ext cx="5022428" cy="2803932"/>
          </a:xfrm>
          <a:prstGeom prst="rect">
            <a:avLst/>
          </a:prstGeom>
        </p:spPr>
      </p:pic>
    </p:spTree>
    <p:extLst>
      <p:ext uri="{BB962C8B-B14F-4D97-AF65-F5344CB8AC3E}">
        <p14:creationId xmlns:p14="http://schemas.microsoft.com/office/powerpoint/2010/main" val="30991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45</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It is known that the eigenvalues of the linearized system can be found by solving the following equation:</a:t>
            </a:r>
          </a:p>
          <a:p>
            <a:pPr marL="285750" indent="-285750">
              <a:spcBef>
                <a:spcPts val="600"/>
              </a:spcBef>
              <a:spcAft>
                <a:spcPts val="600"/>
              </a:spcAft>
              <a:buFont typeface="Arial" charset="0"/>
              <a:buChar char="•"/>
            </a:pPr>
            <a:endParaRPr lang="en-US" dirty="0">
              <a:latin typeface="Courier" charset="0"/>
              <a:ea typeface="Courier" charset="0"/>
              <a:cs typeface="Courier" charset="0"/>
            </a:endParaRPr>
          </a:p>
          <a:p>
            <a:pPr marL="285750" indent="-285750">
              <a:spcBef>
                <a:spcPts val="600"/>
              </a:spcBef>
              <a:spcAft>
                <a:spcPts val="600"/>
              </a:spcAft>
              <a:buFont typeface="Arial" charset="0"/>
              <a:buChar char="•"/>
            </a:pPr>
            <a:r>
              <a:rPr lang="en-US" dirty="0">
                <a:latin typeface="Arial" charset="0"/>
                <a:ea typeface="Arial" charset="0"/>
                <a:cs typeface="Arial" charset="0"/>
              </a:rPr>
              <a:t>This can be done by executing the last command </a:t>
            </a:r>
            <a:br>
              <a:rPr lang="en-US" dirty="0">
                <a:latin typeface="Arial" charset="0"/>
                <a:ea typeface="Arial" charset="0"/>
                <a:cs typeface="Arial" charset="0"/>
              </a:rPr>
            </a:br>
            <a:r>
              <a:rPr lang="en-US" dirty="0">
                <a:latin typeface="Courier" charset="0"/>
                <a:ea typeface="Courier" charset="0"/>
                <a:cs typeface="Courier" charset="0"/>
              </a:rPr>
              <a:t>(</a:t>
            </a:r>
            <a:r>
              <a:rPr lang="en-US" dirty="0" err="1">
                <a:latin typeface="Courier" charset="0"/>
                <a:ea typeface="Courier" charset="0"/>
                <a:cs typeface="Courier" charset="0"/>
              </a:rPr>
              <a:t>eval,evec</a:t>
            </a:r>
            <a:r>
              <a:rPr lang="en-US" dirty="0">
                <a:latin typeface="Courier" charset="0"/>
                <a:ea typeface="Courier" charset="0"/>
                <a:cs typeface="Courier" charset="0"/>
              </a:rPr>
              <a:t>) := </a:t>
            </a:r>
            <a:r>
              <a:rPr lang="en-US" dirty="0" err="1">
                <a:latin typeface="Courier" charset="0"/>
                <a:ea typeface="Courier" charset="0"/>
                <a:cs typeface="Courier" charset="0"/>
              </a:rPr>
              <a:t>Modelica.Math.Matrices.eigenValues</a:t>
            </a:r>
            <a:r>
              <a:rPr lang="en-US" dirty="0">
                <a:latin typeface="Courier" charset="0"/>
                <a:ea typeface="Courier" charset="0"/>
                <a:cs typeface="Courier" charset="0"/>
              </a:rPr>
              <a:t>(A);</a:t>
            </a:r>
          </a:p>
          <a:p>
            <a:pPr marL="285750" indent="-285750">
              <a:spcBef>
                <a:spcPts val="600"/>
              </a:spcBef>
              <a:spcAft>
                <a:spcPts val="600"/>
              </a:spcAft>
              <a:buFont typeface="Arial" charset="0"/>
              <a:buChar char="•"/>
            </a:pPr>
            <a:endParaRPr lang="en-US" dirty="0"/>
          </a:p>
          <a:p>
            <a:endParaRPr lang="en-US" dirty="0"/>
          </a:p>
        </p:txBody>
      </p:sp>
      <mc:AlternateContent xmlns:mc="http://schemas.openxmlformats.org/markup-compatibility/2006">
        <mc:Choice xmlns:a14="http://schemas.microsoft.com/office/drawing/2010/main" Requires="a14">
          <p:sp>
            <p:nvSpPr>
              <p:cNvPr id="3" name="TextBox 2"/>
              <p:cNvSpPr txBox="1"/>
              <p:nvPr/>
            </p:nvSpPr>
            <p:spPr>
              <a:xfrm>
                <a:off x="3347137" y="2754336"/>
                <a:ext cx="1716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𝑑𝑒𝑡</m:t>
                      </m:r>
                      <m:d>
                        <m:dPr>
                          <m:ctrlPr>
                            <a:rPr lang="en-US" b="1" i="1" smtClean="0">
                              <a:latin typeface="Cambria Math" panose="02040503050406030204" pitchFamily="18" charset="0"/>
                            </a:rPr>
                          </m:ctrlPr>
                        </m:dPr>
                        <m:e>
                          <m:r>
                            <a:rPr lang="en-US" b="1" i="1" smtClean="0">
                              <a:latin typeface="Cambria Math" charset="0"/>
                            </a:rPr>
                            <m:t>𝑨</m:t>
                          </m:r>
                          <m:r>
                            <a:rPr lang="en-US" b="1" i="1" smtClean="0">
                              <a:latin typeface="Cambria Math" charset="0"/>
                            </a:rPr>
                            <m:t>−</m:t>
                          </m:r>
                          <m:r>
                            <a:rPr lang="en-US" b="0" i="1" smtClean="0">
                              <a:latin typeface="Cambria Math" charset="0"/>
                              <a:ea typeface="Cambria Math" charset="0"/>
                              <a:cs typeface="Cambria Math" charset="0"/>
                            </a:rPr>
                            <m:t>𝜆</m:t>
                          </m:r>
                          <m:r>
                            <a:rPr lang="en-US" b="1" i="1" smtClean="0">
                              <a:latin typeface="Cambria Math" charset="0"/>
                              <a:ea typeface="Cambria Math" charset="0"/>
                              <a:cs typeface="Cambria Math" charset="0"/>
                            </a:rPr>
                            <m:t>𝑰</m:t>
                          </m:r>
                        </m:e>
                      </m:d>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𝟎</m:t>
                      </m:r>
                    </m:oMath>
                  </m:oMathPara>
                </a14:m>
                <a:endParaRPr lang="en-US" b="1" dirty="0"/>
              </a:p>
            </p:txBody>
          </p:sp>
        </mc:Choice>
        <mc:Fallback>
          <p:sp>
            <p:nvSpPr>
              <p:cNvPr id="3" name="TextBox 2"/>
              <p:cNvSpPr txBox="1">
                <a:spLocks noRot="1" noChangeAspect="1" noMove="1" noResize="1" noEditPoints="1" noAdjustHandles="1" noChangeArrowheads="1" noChangeShapeType="1" noTextEdit="1"/>
              </p:cNvSpPr>
              <p:nvPr/>
            </p:nvSpPr>
            <p:spPr>
              <a:xfrm>
                <a:off x="3347137" y="2754336"/>
                <a:ext cx="1716047" cy="276999"/>
              </a:xfrm>
              <a:prstGeom prst="rect">
                <a:avLst/>
              </a:prstGeom>
              <a:blipFill>
                <a:blip r:embed="rId3"/>
                <a:stretch>
                  <a:fillRect l="-1773" r="-1773" b="-11111"/>
                </a:stretch>
              </a:blipFill>
            </p:spPr>
            <p:txBody>
              <a:bodyPr/>
              <a:lstStyle/>
              <a:p>
                <a:r>
                  <a:rPr lang="en-US">
                    <a:noFill/>
                  </a:rPr>
                  <a:t> </a:t>
                </a:r>
              </a:p>
            </p:txBody>
          </p:sp>
        </mc:Fallback>
      </mc:AlternateContent>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87149" y="3803997"/>
            <a:ext cx="3846715" cy="2156045"/>
          </a:xfrm>
          <a:prstGeom prst="rect">
            <a:avLst/>
          </a:prstGeom>
        </p:spPr>
      </p:pic>
    </p:spTree>
    <p:extLst>
      <p:ext uri="{BB962C8B-B14F-4D97-AF65-F5344CB8AC3E}">
        <p14:creationId xmlns:p14="http://schemas.microsoft.com/office/powerpoint/2010/main" val="1161175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46</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The eigenvalues are now stored in the </a:t>
            </a:r>
            <a:r>
              <a:rPr lang="en-US" dirty="0" err="1"/>
              <a:t>eval</a:t>
            </a:r>
            <a:r>
              <a:rPr lang="en-US" dirty="0"/>
              <a:t> variable and they can be listed by executing </a:t>
            </a:r>
            <a:r>
              <a:rPr lang="en-US" dirty="0" err="1">
                <a:latin typeface="Courier" charset="0"/>
                <a:ea typeface="Courier" charset="0"/>
                <a:cs typeface="Courier" charset="0"/>
              </a:rPr>
              <a:t>eval</a:t>
            </a:r>
            <a:r>
              <a:rPr lang="en-US" dirty="0">
                <a:latin typeface="Courier" charset="0"/>
                <a:ea typeface="Courier" charset="0"/>
                <a:cs typeface="Courier" charset="0"/>
              </a:rPr>
              <a:t> </a:t>
            </a:r>
          </a:p>
          <a:p>
            <a:pPr marL="285750" indent="-285750">
              <a:spcBef>
                <a:spcPts val="600"/>
              </a:spcBef>
              <a:spcAft>
                <a:spcPts val="600"/>
              </a:spcAft>
              <a:buFont typeface="Arial" charset="0"/>
              <a:buChar char="•"/>
            </a:pPr>
            <a:r>
              <a:rPr lang="en-US" dirty="0"/>
              <a:t>Groups of numbers are listed where the first number is real part of the system’s pole and the second one is the imaginary part</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11760" y="3457723"/>
            <a:ext cx="4452126" cy="2491557"/>
          </a:xfrm>
          <a:prstGeom prst="rect">
            <a:avLst/>
          </a:prstGeom>
        </p:spPr>
      </p:pic>
    </p:spTree>
    <p:extLst>
      <p:ext uri="{BB962C8B-B14F-4D97-AF65-F5344CB8AC3E}">
        <p14:creationId xmlns:p14="http://schemas.microsoft.com/office/powerpoint/2010/main" val="1694173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47</a:t>
            </a:fld>
            <a:endParaRPr lang="en-US" dirty="0"/>
          </a:p>
        </p:txBody>
      </p:sp>
      <p:sp>
        <p:nvSpPr>
          <p:cNvPr id="6" name="Date Placeholder 5"/>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It can be seen that the pair of conjugate poles exists on the right side of the stability plane and thus, the behavior of the system is unstable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2151" y="2636912"/>
            <a:ext cx="5443673" cy="3046459"/>
          </a:xfrm>
          <a:prstGeom prst="rect">
            <a:avLst/>
          </a:prstGeom>
        </p:spPr>
      </p:pic>
      <p:sp>
        <p:nvSpPr>
          <p:cNvPr id="3" name="Rectangle 2"/>
          <p:cNvSpPr/>
          <p:nvPr/>
        </p:nvSpPr>
        <p:spPr>
          <a:xfrm>
            <a:off x="1835696" y="4653136"/>
            <a:ext cx="2808493" cy="291843"/>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8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pPr marL="285750" indent="-285750">
              <a:spcBef>
                <a:spcPts val="600"/>
              </a:spcBef>
              <a:spcAft>
                <a:spcPts val="1200"/>
              </a:spcAft>
              <a:buFont typeface="Arial" charset="0"/>
              <a:buChar char="•"/>
            </a:pPr>
            <a:r>
              <a:rPr lang="en-US" dirty="0"/>
              <a:t>In the Example 1, it was shown that the system was unstable with a pair of poles on the right side of the stability plane</a:t>
            </a:r>
          </a:p>
          <a:p>
            <a:pPr marL="285750" indent="-285750">
              <a:spcBef>
                <a:spcPts val="600"/>
              </a:spcBef>
              <a:spcAft>
                <a:spcPts val="1200"/>
              </a:spcAft>
              <a:buFont typeface="Arial" charset="0"/>
              <a:buChar char="•"/>
            </a:pPr>
            <a:r>
              <a:rPr lang="en-US" dirty="0"/>
              <a:t>In the Example 2, Power System Stabilizer (PSS) will be added to the generator in order to stabilize the system </a:t>
            </a:r>
          </a:p>
          <a:p>
            <a:pPr marL="285750" indent="-285750">
              <a:buFont typeface="Arial" charset="0"/>
              <a:buChar char="•"/>
            </a:pPr>
            <a:endParaRPr lang="en-US" dirty="0"/>
          </a:p>
          <a:p>
            <a:endParaRPr lang="en-US" dirty="0"/>
          </a:p>
        </p:txBody>
      </p:sp>
      <p:pic>
        <p:nvPicPr>
          <p:cNvPr id="7" name="Picture 6"/>
          <p:cNvPicPr>
            <a:picLocks noChangeAspect="1"/>
          </p:cNvPicPr>
          <p:nvPr/>
        </p:nvPicPr>
        <p:blipFill>
          <a:blip r:embed="rId3"/>
          <a:stretch>
            <a:fillRect/>
          </a:stretch>
        </p:blipFill>
        <p:spPr>
          <a:xfrm>
            <a:off x="1313893" y="1437297"/>
            <a:ext cx="5724128" cy="2282814"/>
          </a:xfrm>
          <a:prstGeom prst="rect">
            <a:avLst/>
          </a:prstGeom>
        </p:spPr>
      </p:pic>
    </p:spTree>
    <p:extLst>
      <p:ext uri="{BB962C8B-B14F-4D97-AF65-F5344CB8AC3E}">
        <p14:creationId xmlns:p14="http://schemas.microsoft.com/office/powerpoint/2010/main" val="1684779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pPr marL="342900" indent="-342900">
              <a:buFont typeface="Arial" panose="020B0604020202020204" pitchFamily="34" charset="0"/>
              <a:buChar char="•"/>
            </a:pPr>
            <a:r>
              <a:rPr lang="en-US" dirty="0"/>
              <a:t>The work on Example 2 should continue with the files prepared in a package Tutorial.Working_Examples.Example_2</a:t>
            </a:r>
          </a:p>
          <a:p>
            <a:endParaRPr lang="en-US" dirty="0"/>
          </a:p>
        </p:txBody>
      </p:sp>
      <p:pic>
        <p:nvPicPr>
          <p:cNvPr id="5" name="Picture 4"/>
          <p:cNvPicPr>
            <a:picLocks noChangeAspect="1"/>
          </p:cNvPicPr>
          <p:nvPr/>
        </p:nvPicPr>
        <p:blipFill>
          <a:blip r:embed="rId3"/>
          <a:stretch>
            <a:fillRect/>
          </a:stretch>
        </p:blipFill>
        <p:spPr>
          <a:xfrm>
            <a:off x="3924012" y="2420888"/>
            <a:ext cx="1275287" cy="3274566"/>
          </a:xfrm>
          <a:prstGeom prst="rect">
            <a:avLst/>
          </a:prstGeom>
        </p:spPr>
      </p:pic>
    </p:spTree>
    <p:extLst>
      <p:ext uri="{BB962C8B-B14F-4D97-AF65-F5344CB8AC3E}">
        <p14:creationId xmlns:p14="http://schemas.microsoft.com/office/powerpoint/2010/main" val="1514380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b="32342"/>
          <a:stretch/>
        </p:blipFill>
        <p:spPr>
          <a:xfrm>
            <a:off x="759430" y="3296590"/>
            <a:ext cx="5320884" cy="1690536"/>
          </a:xfrm>
          <a:prstGeom prst="rect">
            <a:avLst/>
          </a:prstGeom>
        </p:spPr>
      </p:pic>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the Tutorial package: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Tutorial.mo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an Application Example to </a:t>
            </a:r>
            <a:r>
              <a:rPr lang="en-US" dirty="0" err="1"/>
              <a:t>OMEdit</a:t>
            </a: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stretch>
            <a:fillRect/>
          </a:stretch>
        </p:blipFill>
        <p:spPr>
          <a:xfrm>
            <a:off x="6516216" y="3296590"/>
            <a:ext cx="1785646" cy="3174481"/>
          </a:xfrm>
          <a:prstGeom prst="rect">
            <a:avLst/>
          </a:prstGeom>
        </p:spPr>
      </p:pic>
      <p:cxnSp>
        <p:nvCxnSpPr>
          <p:cNvPr id="12" name="Straight Arrow Connector 11"/>
          <p:cNvCxnSpPr/>
          <p:nvPr/>
        </p:nvCxnSpPr>
        <p:spPr>
          <a:xfrm>
            <a:off x="2051720" y="4725144"/>
            <a:ext cx="4570308" cy="5760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
        <p:nvSpPr>
          <p:cNvPr id="10" name="Slide Number Placeholder 9"/>
          <p:cNvSpPr>
            <a:spLocks noGrp="1"/>
          </p:cNvSpPr>
          <p:nvPr>
            <p:ph type="sldNum" sz="quarter" idx="12"/>
          </p:nvPr>
        </p:nvSpPr>
        <p:spPr/>
        <p:txBody>
          <a:bodyPr/>
          <a:lstStyle/>
          <a:p>
            <a:fld id="{227F0B53-9592-4779-891F-997228E46E01}" type="slidenum">
              <a:rPr lang="sv-SE" smtClean="0"/>
              <a:t>5</a:t>
            </a:fld>
            <a:endParaRPr lang="sv-SE"/>
          </a:p>
        </p:txBody>
      </p:sp>
    </p:spTree>
    <p:extLst>
      <p:ext uri="{BB962C8B-B14F-4D97-AF65-F5344CB8AC3E}">
        <p14:creationId xmlns:p14="http://schemas.microsoft.com/office/powerpoint/2010/main" val="1348279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50</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a:t>
            </a:r>
          </a:p>
          <a:p>
            <a:pPr marL="342900" indent="-342900">
              <a:buFont typeface="Arial" panose="020B0604020202020204" pitchFamily="34" charset="0"/>
              <a:buChar char="•"/>
            </a:pPr>
            <a:r>
              <a:rPr lang="en-US" dirty="0"/>
              <a:t>The first step is to add the model of the PSS Type II and the summation block to the model of the generator</a:t>
            </a:r>
          </a:p>
          <a:p>
            <a:endParaRPr lang="en-US" dirty="0"/>
          </a:p>
        </p:txBody>
      </p:sp>
      <p:pic>
        <p:nvPicPr>
          <p:cNvPr id="5" name="Picture 4"/>
          <p:cNvPicPr>
            <a:picLocks noChangeAspect="1"/>
          </p:cNvPicPr>
          <p:nvPr/>
        </p:nvPicPr>
        <p:blipFill>
          <a:blip r:embed="rId3"/>
          <a:stretch>
            <a:fillRect/>
          </a:stretch>
        </p:blipFill>
        <p:spPr>
          <a:xfrm>
            <a:off x="1979712" y="2825244"/>
            <a:ext cx="5364088" cy="2131793"/>
          </a:xfrm>
          <a:prstGeom prst="rect">
            <a:avLst/>
          </a:prstGeom>
        </p:spPr>
      </p:pic>
    </p:spTree>
    <p:extLst>
      <p:ext uri="{BB962C8B-B14F-4D97-AF65-F5344CB8AC3E}">
        <p14:creationId xmlns:p14="http://schemas.microsoft.com/office/powerpoint/2010/main" val="222644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a:t>
            </a:r>
          </a:p>
          <a:p>
            <a:pPr marL="342900" indent="-342900">
              <a:buFont typeface="Arial" panose="020B0604020202020204" pitchFamily="34" charset="0"/>
              <a:buChar char="•"/>
            </a:pPr>
            <a:r>
              <a:rPr lang="en-US" dirty="0"/>
              <a:t>The internal control structure of the PSS can be accessed by right-clicking on the PSS block and selecting </a:t>
            </a:r>
            <a:r>
              <a:rPr lang="en-US" i="1" dirty="0"/>
              <a:t>“View Class”</a:t>
            </a:r>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3300" y="3074194"/>
            <a:ext cx="7137400" cy="1625600"/>
          </a:xfrm>
          <a:prstGeom prst="rect">
            <a:avLst/>
          </a:prstGeom>
        </p:spPr>
      </p:pic>
    </p:spTree>
    <p:extLst>
      <p:ext uri="{BB962C8B-B14F-4D97-AF65-F5344CB8AC3E}">
        <p14:creationId xmlns:p14="http://schemas.microsoft.com/office/powerpoint/2010/main" val="1062152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 Step 1</a:t>
            </a:r>
          </a:p>
          <a:p>
            <a:pPr marL="342900" indent="-342900">
              <a:buFont typeface="Arial" panose="020B0604020202020204" pitchFamily="34" charset="0"/>
              <a:buChar char="•"/>
            </a:pPr>
            <a:r>
              <a:rPr lang="en-US" dirty="0"/>
              <a:t>PSS should be parameterized as shown in the table</a:t>
            </a:r>
          </a:p>
          <a:p>
            <a:endParaRPr lang="en-US"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755576" y="3037662"/>
              <a:ext cx="2952328" cy="2291080"/>
            </p:xfrm>
            <a:graphic>
              <a:graphicData uri="http://schemas.openxmlformats.org/drawingml/2006/table">
                <a:tbl>
                  <a:tblPr firstRow="1" bandRow="1">
                    <a:tableStyleId>{5940675A-B579-460E-94D1-54222C63F5DA}</a:tableStyleId>
                  </a:tblPr>
                  <a:tblGrid>
                    <a:gridCol w="738082">
                      <a:extLst>
                        <a:ext uri="{9D8B030D-6E8A-4147-A177-3AD203B41FA5}">
                          <a16:colId xmlns:a16="http://schemas.microsoft.com/office/drawing/2014/main" val="20000"/>
                        </a:ext>
                      </a:extLst>
                    </a:gridCol>
                    <a:gridCol w="738082">
                      <a:extLst>
                        <a:ext uri="{9D8B030D-6E8A-4147-A177-3AD203B41FA5}">
                          <a16:colId xmlns:a16="http://schemas.microsoft.com/office/drawing/2014/main" val="20001"/>
                        </a:ext>
                      </a:extLst>
                    </a:gridCol>
                    <a:gridCol w="738082">
                      <a:extLst>
                        <a:ext uri="{9D8B030D-6E8A-4147-A177-3AD203B41FA5}">
                          <a16:colId xmlns:a16="http://schemas.microsoft.com/office/drawing/2014/main" val="20002"/>
                        </a:ext>
                      </a:extLst>
                    </a:gridCol>
                    <a:gridCol w="73808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𝑠</m:t>
                                    </m:r>
                                    <m:r>
                                      <a:rPr lang="hr-HR" b="0" i="1" smtClean="0">
                                        <a:solidFill>
                                          <a:schemeClr val="tx1"/>
                                        </a:solidFill>
                                        <a:latin typeface="Cambria Math" charset="0"/>
                                      </a:rPr>
                                      <m:t>,</m:t>
                                    </m:r>
                                    <m:r>
                                      <a:rPr lang="hr-HR" b="0" i="1" smtClean="0">
                                        <a:solidFill>
                                          <a:schemeClr val="tx1"/>
                                        </a:solidFill>
                                        <a:latin typeface="Cambria Math" charset="0"/>
                                      </a:rPr>
                                      <m:t>𝑚𝑎𝑥</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0.154</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𝑠</m:t>
                                    </m:r>
                                    <m:r>
                                      <a:rPr lang="hr-HR" b="0" i="1" smtClean="0">
                                        <a:solidFill>
                                          <a:schemeClr val="tx1"/>
                                        </a:solidFill>
                                        <a:latin typeface="Cambria Math" charset="0"/>
                                      </a:rPr>
                                      <m:t>,</m:t>
                                    </m:r>
                                    <m:r>
                                      <a:rPr lang="hr-HR" b="0" i="1" smtClean="0">
                                        <a:solidFill>
                                          <a:schemeClr val="tx1"/>
                                        </a:solidFill>
                                        <a:latin typeface="Cambria Math" charset="0"/>
                                      </a:rPr>
                                      <m:t>𝑚𝑖𝑛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2</m:t>
                                    </m:r>
                                  </m:sub>
                                </m:sSub>
                              </m:oMath>
                            </m:oMathPara>
                          </a14:m>
                          <a:endParaRPr lang="en-US" dirty="0"/>
                        </a:p>
                      </a:txBody>
                      <a:tcPr>
                        <a:solidFill>
                          <a:schemeClr val="accent6">
                            <a:lumMod val="60000"/>
                            <a:lumOff val="40000"/>
                          </a:schemeClr>
                        </a:solidFill>
                      </a:tcPr>
                    </a:tc>
                    <a:tc>
                      <a:txBody>
                        <a:bodyPr/>
                        <a:lstStyle/>
                        <a:p>
                          <a:r>
                            <a:rPr lang="en-US" dirty="0"/>
                            <a:t>0.033</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𝐾</m:t>
                                    </m:r>
                                  </m:e>
                                  <m:sub>
                                    <m:r>
                                      <a:rPr lang="hr-HR" b="0" i="1" smtClean="0">
                                        <a:solidFill>
                                          <a:schemeClr val="tx1"/>
                                        </a:solidFill>
                                        <a:latin typeface="Cambria Math" charset="0"/>
                                      </a:rPr>
                                      <m:t>𝑤</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nb-NO" dirty="0"/>
                            <a:t>1.41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3</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𝑇</m:t>
                                    </m:r>
                                  </m:e>
                                  <m:sub>
                                    <m:r>
                                      <a:rPr lang="hr-HR" b="0" i="1" smtClean="0">
                                        <a:solidFill>
                                          <a:schemeClr val="tx1"/>
                                        </a:solidFill>
                                        <a:latin typeface="Cambria Math" charset="0"/>
                                      </a:rPr>
                                      <m:t>𝑤</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4</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193995817"/>
                  </p:ext>
                </p:extLst>
              </p:nvPr>
            </p:nvGraphicFramePr>
            <p:xfrm>
              <a:off x="755576" y="3037662"/>
              <a:ext cx="2952328" cy="1506474"/>
            </p:xfrm>
            <a:graphic>
              <a:graphicData uri="http://schemas.openxmlformats.org/drawingml/2006/table">
                <a:tbl>
                  <a:tblPr firstRow="1" bandRow="1">
                    <a:tableStyleId>{5940675A-B579-460E-94D1-54222C63F5DA}</a:tableStyleId>
                  </a:tblPr>
                  <a:tblGrid>
                    <a:gridCol w="738082"/>
                    <a:gridCol w="738082"/>
                    <a:gridCol w="738082"/>
                    <a:gridCol w="738082"/>
                  </a:tblGrid>
                  <a:tr h="386969">
                    <a:tc>
                      <a:txBody>
                        <a:bodyPr/>
                        <a:lstStyle/>
                        <a:p>
                          <a:endParaRPr lang="en-US"/>
                        </a:p>
                      </a:txBody>
                      <a:tcPr>
                        <a:blipFill rotWithShape="0">
                          <a:blip r:embed="rId3"/>
                          <a:stretch>
                            <a:fillRect l="-820" t="-7813" r="-300000" b="-310938"/>
                          </a:stretch>
                        </a:blipFill>
                      </a:tcPr>
                    </a:tc>
                    <a:tc>
                      <a:txBody>
                        <a:bodyPr/>
                        <a:lstStyle/>
                        <a:p>
                          <a:r>
                            <a:rPr lang="en-US" dirty="0" smtClean="0"/>
                            <a:t>0.2</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820" b="-310938"/>
                          </a:stretch>
                        </a:blipFill>
                      </a:tcPr>
                    </a:tc>
                    <a:tc>
                      <a:txBody>
                        <a:bodyPr/>
                        <a:lstStyle/>
                        <a:p>
                          <a:r>
                            <a:rPr lang="en-US" dirty="0" smtClean="0"/>
                            <a:t>0.154</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820" t="-111290" r="-300000" b="-220968"/>
                          </a:stretch>
                        </a:blipFill>
                      </a:tcPr>
                    </a:tc>
                    <a:tc>
                      <a:txBody>
                        <a:bodyPr/>
                        <a:lstStyle/>
                        <a:p>
                          <a:r>
                            <a:rPr lang="en-US" dirty="0" smtClean="0"/>
                            <a:t>-0.2</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1290" r="-100820" b="-220968"/>
                          </a:stretch>
                        </a:blipFill>
                      </a:tcPr>
                    </a:tc>
                    <a:tc>
                      <a:txBody>
                        <a:bodyPr/>
                        <a:lstStyle/>
                        <a:p>
                          <a:r>
                            <a:rPr lang="en-US" dirty="0" smtClean="0"/>
                            <a:t>0.033</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0" t="-214754" r="-300000" b="-124590"/>
                          </a:stretch>
                        </a:blipFill>
                      </a:tcPr>
                    </a:tc>
                    <a:tc>
                      <a:txBody>
                        <a:bodyPr/>
                        <a:lstStyle/>
                        <a:p>
                          <a:r>
                            <a:rPr lang="nb-NO" dirty="0" smtClean="0"/>
                            <a:t>1.41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14754" r="-100820" b="-124590"/>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0" t="-314754" r="-300000" b="-24590"/>
                          </a:stretch>
                        </a:blipFill>
                      </a:tcPr>
                    </a:tc>
                    <a:tc>
                      <a:txBody>
                        <a:bodyPr/>
                        <a:lstStyle/>
                        <a:p>
                          <a:r>
                            <a:rPr lang="en-US" dirty="0" smtClean="0"/>
                            <a:t>0.001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314754" r="-100820" b="-24590"/>
                          </a:stretch>
                        </a:blipFill>
                      </a:tcPr>
                    </a:tc>
                    <a:tc>
                      <a:txBody>
                        <a:bodyPr/>
                        <a:lstStyle/>
                        <a:p>
                          <a:r>
                            <a:rPr lang="en-US" dirty="0" smtClean="0"/>
                            <a:t>1</a:t>
                          </a:r>
                          <a:endParaRPr lang="en-US" dirty="0"/>
                        </a:p>
                      </a:txBody>
                      <a:tcPr>
                        <a:solidFill>
                          <a:schemeClr val="accent6">
                            <a:lumMod val="20000"/>
                            <a:lumOff val="80000"/>
                          </a:schemeClr>
                        </a:solidFill>
                      </a:tcPr>
                    </a:tc>
                  </a:tr>
                </a:tbl>
              </a:graphicData>
            </a:graphic>
          </p:graphicFrame>
        </mc:Fallback>
      </mc:AlternateContent>
      <p:sp>
        <p:nvSpPr>
          <p:cNvPr id="10" name="TextBox 9"/>
          <p:cNvSpPr txBox="1"/>
          <p:nvPr/>
        </p:nvSpPr>
        <p:spPr>
          <a:xfrm>
            <a:off x="755576" y="2668330"/>
            <a:ext cx="2664296" cy="369332"/>
          </a:xfrm>
          <a:prstGeom prst="rect">
            <a:avLst/>
          </a:prstGeom>
          <a:noFill/>
        </p:spPr>
        <p:txBody>
          <a:bodyPr wrap="square" rtlCol="0">
            <a:spAutoFit/>
          </a:bodyPr>
          <a:lstStyle/>
          <a:p>
            <a:r>
              <a:rPr lang="en-US" dirty="0"/>
              <a:t>PSS</a:t>
            </a:r>
          </a:p>
        </p:txBody>
      </p:sp>
      <p:pic>
        <p:nvPicPr>
          <p:cNvPr id="12" name="Picture 11"/>
          <p:cNvPicPr>
            <a:picLocks noChangeAspect="1"/>
          </p:cNvPicPr>
          <p:nvPr/>
        </p:nvPicPr>
        <p:blipFill>
          <a:blip r:embed="rId4"/>
          <a:stretch>
            <a:fillRect/>
          </a:stretch>
        </p:blipFill>
        <p:spPr>
          <a:xfrm>
            <a:off x="3923928" y="3295631"/>
            <a:ext cx="4464496" cy="1774278"/>
          </a:xfrm>
          <a:prstGeom prst="rect">
            <a:avLst/>
          </a:prstGeom>
        </p:spPr>
      </p:pic>
    </p:spTree>
    <p:extLst>
      <p:ext uri="{BB962C8B-B14F-4D97-AF65-F5344CB8AC3E}">
        <p14:creationId xmlns:p14="http://schemas.microsoft.com/office/powerpoint/2010/main" val="1720136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Generator – Step 2</a:t>
            </a:r>
          </a:p>
          <a:p>
            <a:pPr marL="342900" indent="-342900">
              <a:buFont typeface="Arial" panose="020B0604020202020204" pitchFamily="34" charset="0"/>
              <a:buChar char="•"/>
            </a:pPr>
            <a:r>
              <a:rPr lang="en-US" dirty="0"/>
              <a:t>When the signals of the generator  model are connected as shown, model of the generator is completed</a:t>
            </a:r>
          </a:p>
          <a:p>
            <a:endParaRPr lang="en-US" b="1" dirty="0"/>
          </a:p>
          <a:p>
            <a:endParaRPr lang="en-US" dirty="0"/>
          </a:p>
        </p:txBody>
      </p:sp>
      <p:pic>
        <p:nvPicPr>
          <p:cNvPr id="7" name="Picture 6"/>
          <p:cNvPicPr>
            <a:picLocks noChangeAspect="1"/>
          </p:cNvPicPr>
          <p:nvPr/>
        </p:nvPicPr>
        <p:blipFill>
          <a:blip r:embed="rId3"/>
          <a:stretch>
            <a:fillRect/>
          </a:stretch>
        </p:blipFill>
        <p:spPr>
          <a:xfrm>
            <a:off x="1475656" y="2708920"/>
            <a:ext cx="5868144" cy="2810302"/>
          </a:xfrm>
          <a:prstGeom prst="rect">
            <a:avLst/>
          </a:prstGeom>
        </p:spPr>
      </p:pic>
    </p:spTree>
    <p:extLst>
      <p:ext uri="{BB962C8B-B14F-4D97-AF65-F5344CB8AC3E}">
        <p14:creationId xmlns:p14="http://schemas.microsoft.com/office/powerpoint/2010/main" val="911165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54</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Simulation</a:t>
            </a:r>
          </a:p>
          <a:p>
            <a:pPr marL="285750" indent="-285750">
              <a:buFont typeface="Arial" charset="0"/>
              <a:buChar char="•"/>
            </a:pPr>
            <a:r>
              <a:rPr lang="en-US" dirty="0"/>
              <a:t>Simulation steps can be repeated as it was shown in the Example 1</a:t>
            </a:r>
          </a:p>
          <a:p>
            <a:pPr marL="285750" indent="-285750">
              <a:buFont typeface="Arial" charset="0"/>
              <a:buChar char="•"/>
            </a:pPr>
            <a:r>
              <a:rPr lang="en-US" dirty="0"/>
              <a:t>This time, reference simulation results from the PSAT can be found in the file “PSAT_dyn_PSS.csv”</a:t>
            </a:r>
          </a:p>
          <a:p>
            <a:pPr marL="285750" indent="-285750">
              <a:buFont typeface="Arial" charset="0"/>
              <a:buChar char="•"/>
            </a:pPr>
            <a:r>
              <a:rPr lang="en-US" dirty="0"/>
              <a:t>After the simulation is executed, variable browser should look as it is shown below</a:t>
            </a:r>
          </a:p>
          <a:p>
            <a:pPr marL="285750" indent="-285750">
              <a:buFont typeface="Arial" charset="0"/>
              <a:buChar char="•"/>
            </a:pPr>
            <a:endParaRPr lang="en-US" dirty="0"/>
          </a:p>
          <a:p>
            <a:endParaRPr lang="en-US" dirty="0"/>
          </a:p>
          <a:p>
            <a:endParaRPr lang="en-US" dirty="0"/>
          </a:p>
        </p:txBody>
      </p:sp>
      <p:grpSp>
        <p:nvGrpSpPr>
          <p:cNvPr id="12" name="Group 11"/>
          <p:cNvGrpSpPr/>
          <p:nvPr/>
        </p:nvGrpSpPr>
        <p:grpSpPr>
          <a:xfrm>
            <a:off x="2485244" y="3495783"/>
            <a:ext cx="4060056" cy="2381489"/>
            <a:chOff x="2096120" y="3208626"/>
            <a:chExt cx="4060056" cy="2381489"/>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13378"/>
            <a:stretch/>
          </p:blipFill>
          <p:spPr>
            <a:xfrm>
              <a:off x="2096120" y="3208626"/>
              <a:ext cx="3556000" cy="2381489"/>
            </a:xfrm>
            <a:prstGeom prst="rect">
              <a:avLst/>
            </a:prstGeom>
          </p:spPr>
        </p:pic>
        <p:cxnSp>
          <p:nvCxnSpPr>
            <p:cNvPr id="8" name="Straight Arrow Connector 7"/>
            <p:cNvCxnSpPr/>
            <p:nvPr/>
          </p:nvCxnSpPr>
          <p:spPr>
            <a:xfrm flipH="1">
              <a:off x="3760211" y="501317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5148064" y="544522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700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55</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Simulation</a:t>
            </a:r>
          </a:p>
          <a:p>
            <a:pPr marL="285750" indent="-285750">
              <a:buFont typeface="Arial" charset="0"/>
              <a:buChar char="•"/>
            </a:pPr>
            <a:r>
              <a:rPr lang="en-US" dirty="0"/>
              <a:t>Simulation results can be plotted again</a:t>
            </a:r>
          </a:p>
          <a:p>
            <a:pPr marL="285750" indent="-285750">
              <a:buFont typeface="Arial" charset="0"/>
              <a:buChar char="•"/>
            </a:pPr>
            <a:r>
              <a:rPr lang="en-US" dirty="0"/>
              <a:t>Comparison of the PSAT and Modelica simulation results of the PSS signal is shown on the figure below</a:t>
            </a:r>
          </a:p>
          <a:p>
            <a:pPr marL="285750" indent="-285750">
              <a:buFont typeface="Arial" charset="0"/>
              <a:buChar char="•"/>
            </a:pPr>
            <a:endParaRPr lang="en-US" dirty="0"/>
          </a:p>
          <a:p>
            <a:endParaRPr lang="en-US" dirty="0"/>
          </a:p>
          <a:p>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43808" y="3122504"/>
            <a:ext cx="3745861" cy="2610752"/>
          </a:xfrm>
          <a:prstGeom prst="rect">
            <a:avLst/>
          </a:prstGeom>
        </p:spPr>
      </p:pic>
    </p:spTree>
    <p:extLst>
      <p:ext uri="{BB962C8B-B14F-4D97-AF65-F5344CB8AC3E}">
        <p14:creationId xmlns:p14="http://schemas.microsoft.com/office/powerpoint/2010/main" val="37393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56</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To linearize the system, </a:t>
            </a:r>
            <a:r>
              <a:rPr lang="en-US" dirty="0" err="1"/>
              <a:t>OpenModelica</a:t>
            </a:r>
            <a:r>
              <a:rPr lang="en-US" dirty="0"/>
              <a:t> scripting will be needed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r>
              <a:rPr lang="en-US" dirty="0"/>
              <a:t>Along with the library, a set of commands w</a:t>
            </a:r>
            <a:r>
              <a:rPr lang="en-US" dirty="0">
                <a:latin typeface="Arial" charset="0"/>
                <a:ea typeface="Arial" charset="0"/>
                <a:cs typeface="Arial" charset="0"/>
              </a:rPr>
              <a:t>as provided  (Command_List.txt) to linearize the model and extract the A matrix</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42606"/>
          <a:stretch/>
        </p:blipFill>
        <p:spPr>
          <a:xfrm>
            <a:off x="2312876" y="4653136"/>
            <a:ext cx="4302224" cy="1104394"/>
          </a:xfrm>
          <a:prstGeom prst="rect">
            <a:avLst/>
          </a:prstGeom>
        </p:spPr>
      </p:pic>
      <p:grpSp>
        <p:nvGrpSpPr>
          <p:cNvPr id="12" name="Group 11"/>
          <p:cNvGrpSpPr/>
          <p:nvPr/>
        </p:nvGrpSpPr>
        <p:grpSpPr>
          <a:xfrm>
            <a:off x="1835696" y="2381250"/>
            <a:ext cx="5789376" cy="1047750"/>
            <a:chOff x="1835696" y="2381250"/>
            <a:chExt cx="5789376" cy="1047750"/>
          </a:xfrm>
        </p:grpSpPr>
        <p:pic>
          <p:nvPicPr>
            <p:cNvPr id="9" name="Picture 8"/>
            <p:cNvPicPr>
              <a:picLocks noChangeAspect="1"/>
            </p:cNvPicPr>
            <p:nvPr/>
          </p:nvPicPr>
          <p:blipFill>
            <a:blip r:embed="rId4"/>
            <a:stretch>
              <a:fillRect/>
            </a:stretch>
          </p:blipFill>
          <p:spPr>
            <a:xfrm>
              <a:off x="1835696" y="2381250"/>
              <a:ext cx="5657850" cy="1047750"/>
            </a:xfrm>
            <a:prstGeom prst="rect">
              <a:avLst/>
            </a:prstGeom>
          </p:spPr>
        </p:pic>
        <p:cxnSp>
          <p:nvCxnSpPr>
            <p:cNvPr id="11" name="Straight Arrow Connector 10"/>
            <p:cNvCxnSpPr/>
            <p:nvPr/>
          </p:nvCxnSpPr>
          <p:spPr>
            <a:xfrm flipH="1">
              <a:off x="7020272" y="2996952"/>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69314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57</a:t>
            </a:fld>
            <a:endParaRPr lang="en-US" dirty="0"/>
          </a:p>
        </p:txBody>
      </p:sp>
      <p:sp>
        <p:nvSpPr>
          <p:cNvPr id="8" name="Date Placeholder 7"/>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latin typeface="Arial" charset="0"/>
                <a:ea typeface="Arial" charset="0"/>
                <a:cs typeface="Arial" charset="0"/>
              </a:rPr>
              <a:t>Copy and paste each line from the Command_List.txt for Example 1 to the command prompt in </a:t>
            </a:r>
            <a:r>
              <a:rPr lang="en-US" dirty="0" err="1">
                <a:latin typeface="Arial" charset="0"/>
                <a:ea typeface="Arial" charset="0"/>
                <a:cs typeface="Arial" charset="0"/>
              </a:rPr>
              <a:t>OpenModelica</a:t>
            </a:r>
            <a:endParaRPr lang="en-US" dirty="0">
              <a:latin typeface="Arial" charset="0"/>
              <a:ea typeface="Arial" charset="0"/>
              <a:cs typeface="Arial" charset="0"/>
            </a:endParaRP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16" name="Group 15"/>
          <p:cNvGrpSpPr/>
          <p:nvPr/>
        </p:nvGrpSpPr>
        <p:grpSpPr>
          <a:xfrm>
            <a:off x="539552" y="3501007"/>
            <a:ext cx="7174160" cy="2077964"/>
            <a:chOff x="539552" y="3501007"/>
            <a:chExt cx="7174160" cy="2077964"/>
          </a:xfrm>
        </p:grpSpPr>
        <p:pic>
          <p:nvPicPr>
            <p:cNvPr id="11" name="Picture 10"/>
            <p:cNvPicPr>
              <a:picLocks noChangeAspect="1"/>
            </p:cNvPicPr>
            <p:nvPr/>
          </p:nvPicPr>
          <p:blipFill>
            <a:blip r:embed="rId3"/>
            <a:stretch>
              <a:fillRect/>
            </a:stretch>
          </p:blipFill>
          <p:spPr>
            <a:xfrm>
              <a:off x="1417687" y="4293096"/>
              <a:ext cx="6296025" cy="1285875"/>
            </a:xfrm>
            <a:prstGeom prst="rect">
              <a:avLst/>
            </a:prstGeom>
          </p:spPr>
        </p:pic>
        <p:cxnSp>
          <p:nvCxnSpPr>
            <p:cNvPr id="14" name="Elbow Connector 13"/>
            <p:cNvCxnSpPr/>
            <p:nvPr/>
          </p:nvCxnSpPr>
          <p:spPr>
            <a:xfrm rot="16200000" flipH="1">
              <a:off x="6512" y="4034047"/>
              <a:ext cx="1944215" cy="878135"/>
            </a:xfrm>
            <a:prstGeom prst="bentConnector3">
              <a:avLst>
                <a:gd name="adj1" fmla="val 99822"/>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683568" y="2643400"/>
            <a:ext cx="7520289" cy="1381125"/>
            <a:chOff x="683568" y="2643400"/>
            <a:chExt cx="7520289" cy="1381125"/>
          </a:xfrm>
        </p:grpSpPr>
        <p:sp>
          <p:nvSpPr>
            <p:cNvPr id="12" name="Left Brace 11"/>
            <p:cNvSpPr/>
            <p:nvPr/>
          </p:nvSpPr>
          <p:spPr>
            <a:xfrm>
              <a:off x="683568" y="3022809"/>
              <a:ext cx="293204" cy="948365"/>
            </a:xfrm>
            <a:prstGeom prst="leftBrace">
              <a:avLst>
                <a:gd name="adj1" fmla="val 38081"/>
                <a:gd name="adj2" fmla="val 4809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041057" y="2643400"/>
              <a:ext cx="7162800" cy="1381125"/>
            </a:xfrm>
            <a:prstGeom prst="rect">
              <a:avLst/>
            </a:prstGeom>
          </p:spPr>
        </p:pic>
      </p:grpSp>
    </p:spTree>
    <p:extLst>
      <p:ext uri="{BB962C8B-B14F-4D97-AF65-F5344CB8AC3E}">
        <p14:creationId xmlns:p14="http://schemas.microsoft.com/office/powerpoint/2010/main" val="2167019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The rest of the steps shall be repeated as it was shown in Example 1</a:t>
            </a:r>
          </a:p>
          <a:p>
            <a:pPr marL="285750" indent="-285750">
              <a:spcBef>
                <a:spcPts val="600"/>
              </a:spcBef>
              <a:spcAft>
                <a:spcPts val="600"/>
              </a:spcAft>
              <a:buFont typeface="Arial" charset="0"/>
              <a:buChar char="•"/>
            </a:pPr>
            <a:r>
              <a:rPr lang="en-US" dirty="0"/>
              <a:t>The same procedure with a linearized system from Example 2 results in the new set of eigenvalues</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4630" y="3085650"/>
            <a:ext cx="6414740" cy="2863630"/>
          </a:xfrm>
          <a:prstGeom prst="rect">
            <a:avLst/>
          </a:prstGeom>
        </p:spPr>
      </p:pic>
    </p:spTree>
    <p:extLst>
      <p:ext uri="{BB962C8B-B14F-4D97-AF65-F5344CB8AC3E}">
        <p14:creationId xmlns:p14="http://schemas.microsoft.com/office/powerpoint/2010/main" val="459564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The conjugate pair of poles that was on the right side of the plane in Example 1 was, by introducing the PSS, moved to the left side of the stability plane and, thus, the system is now stable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4630" y="2962496"/>
            <a:ext cx="6414740" cy="3068336"/>
          </a:xfrm>
          <a:prstGeom prst="rect">
            <a:avLst/>
          </a:prstGeom>
        </p:spPr>
      </p:pic>
      <p:sp>
        <p:nvSpPr>
          <p:cNvPr id="8" name="Rectangle 7"/>
          <p:cNvSpPr/>
          <p:nvPr/>
        </p:nvSpPr>
        <p:spPr>
          <a:xfrm>
            <a:off x="1475656" y="4797152"/>
            <a:ext cx="3096344" cy="360040"/>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128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introduction</a:t>
            </a:r>
          </a:p>
        </p:txBody>
      </p:sp>
      <p:sp>
        <p:nvSpPr>
          <p:cNvPr id="6" name="Footer Placeholder 5"/>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pPr>
              <a:spcAft>
                <a:spcPts val="1200"/>
              </a:spcAft>
            </a:pPr>
            <a:r>
              <a:rPr lang="en-US" dirty="0" err="1"/>
              <a:t>OpenIPSL</a:t>
            </a:r>
            <a:r>
              <a:rPr lang="en-US" dirty="0"/>
              <a:t> is divided in four main categories:</a:t>
            </a:r>
          </a:p>
          <a:p>
            <a:pPr marL="285750" indent="-285750">
              <a:spcAft>
                <a:spcPts val="600"/>
              </a:spcAft>
              <a:buFont typeface="Arial" charset="0"/>
              <a:buChar char="•"/>
            </a:pPr>
            <a:r>
              <a:rPr lang="en-US" dirty="0"/>
              <a:t>Examples</a:t>
            </a:r>
          </a:p>
          <a:p>
            <a:pPr marL="285750" indent="-285750">
              <a:spcAft>
                <a:spcPts val="600"/>
              </a:spcAft>
              <a:buFont typeface="Arial" charset="0"/>
              <a:buChar char="•"/>
            </a:pPr>
            <a:r>
              <a:rPr lang="en-US" dirty="0"/>
              <a:t>Electrical</a:t>
            </a:r>
          </a:p>
          <a:p>
            <a:pPr marL="285750" indent="-285750">
              <a:spcAft>
                <a:spcPts val="600"/>
              </a:spcAft>
              <a:buFont typeface="Arial" charset="0"/>
              <a:buChar char="•"/>
            </a:pPr>
            <a:r>
              <a:rPr lang="en-US" dirty="0" err="1"/>
              <a:t>NonElectrical</a:t>
            </a:r>
            <a:endParaRPr lang="en-US" dirty="0"/>
          </a:p>
          <a:p>
            <a:pPr marL="285750" indent="-285750">
              <a:spcAft>
                <a:spcPts val="600"/>
              </a:spcAft>
              <a:buFont typeface="Arial" charset="0"/>
              <a:buChar char="•"/>
            </a:pPr>
            <a:r>
              <a:rPr lang="en-US" dirty="0"/>
              <a:t>Connectors</a:t>
            </a:r>
          </a:p>
          <a:p>
            <a:endParaRPr lang="en-US" dirty="0"/>
          </a:p>
        </p:txBody>
      </p:sp>
      <p:grpSp>
        <p:nvGrpSpPr>
          <p:cNvPr id="7" name="Group 6"/>
          <p:cNvGrpSpPr>
            <a:grpSpLocks noChangeAspect="1"/>
          </p:cNvGrpSpPr>
          <p:nvPr/>
        </p:nvGrpSpPr>
        <p:grpSpPr>
          <a:xfrm>
            <a:off x="3603907" y="2442597"/>
            <a:ext cx="5100357" cy="3074967"/>
            <a:chOff x="0" y="10943"/>
            <a:chExt cx="4922172" cy="3075900"/>
          </a:xfrm>
        </p:grpSpPr>
        <p:sp>
          <p:nvSpPr>
            <p:cNvPr id="8" name="Rounded Rectangle 7"/>
            <p:cNvSpPr/>
            <p:nvPr/>
          </p:nvSpPr>
          <p:spPr>
            <a:xfrm>
              <a:off x="1267478" y="1249707"/>
              <a:ext cx="1149008" cy="1146175"/>
            </a:xfrm>
            <a:prstGeom prst="roundRect">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Math</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Logical</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Continuous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Nonlinear</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Functions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p:txBody>
        </p:sp>
        <p:sp>
          <p:nvSpPr>
            <p:cNvPr id="9" name="Rounded Rectangle 8"/>
            <p:cNvSpPr/>
            <p:nvPr/>
          </p:nvSpPr>
          <p:spPr>
            <a:xfrm>
              <a:off x="0" y="1254868"/>
              <a:ext cx="1144270" cy="1831975"/>
            </a:xfrm>
            <a:prstGeom prst="roundRect">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Machines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Branches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Loads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Banks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Sensors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Events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Solar</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Buses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Controls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Wind</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p:txBody>
        </p:sp>
        <p:cxnSp>
          <p:nvCxnSpPr>
            <p:cNvPr id="10" name="Straight Connector 9"/>
            <p:cNvCxnSpPr/>
            <p:nvPr/>
          </p:nvCxnSpPr>
          <p:spPr>
            <a:xfrm flipH="1">
              <a:off x="1828800"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3083668"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344214"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573932"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sp>
          <p:nvSpPr>
            <p:cNvPr id="15" name="Can 14"/>
            <p:cNvSpPr/>
            <p:nvPr/>
          </p:nvSpPr>
          <p:spPr>
            <a:xfrm>
              <a:off x="1777143" y="10943"/>
              <a:ext cx="1374775" cy="800100"/>
            </a:xfrm>
            <a:prstGeom prst="can">
              <a:avLst/>
            </a:prstGeom>
            <a:solidFill>
              <a:srgbClr val="00B0F0"/>
            </a:solidFill>
            <a:ln>
              <a:solidFill>
                <a:srgbClr val="0070C0"/>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b="1" dirty="0" err="1">
                  <a:solidFill>
                    <a:srgbClr val="FFFFFF"/>
                  </a:solidFill>
                  <a:effectLst/>
                  <a:ea typeface="Arial" charset="0"/>
                  <a:cs typeface="Cordia New" charset="0"/>
                </a:rPr>
                <a:t>OpenIPSL</a:t>
              </a:r>
              <a:endParaRPr lang="en-US" sz="1100" dirty="0">
                <a:solidFill>
                  <a:srgbClr val="666660"/>
                </a:solidFill>
                <a:effectLst/>
                <a:ea typeface="Arial" charset="0"/>
                <a:cs typeface="Cordia New" charset="0"/>
              </a:endParaRPr>
            </a:p>
          </p:txBody>
        </p:sp>
        <p:sp>
          <p:nvSpPr>
            <p:cNvPr id="16" name="Rounded Rectangle 15"/>
            <p:cNvSpPr/>
            <p:nvPr/>
          </p:nvSpPr>
          <p:spPr>
            <a:xfrm>
              <a:off x="1264596" y="1167319"/>
              <a:ext cx="1151890" cy="3024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dirty="0" err="1">
                  <a:solidFill>
                    <a:srgbClr val="FFFFFF"/>
                  </a:solidFill>
                  <a:effectLst/>
                  <a:ea typeface="Arial" charset="0"/>
                  <a:cs typeface="Cordia New" charset="0"/>
                </a:rPr>
                <a:t>NonElectrical</a:t>
              </a:r>
              <a:endParaRPr lang="en-US" sz="1100" dirty="0">
                <a:solidFill>
                  <a:srgbClr val="666660"/>
                </a:solidFill>
                <a:effectLst/>
                <a:ea typeface="Arial" charset="0"/>
                <a:cs typeface="Cordia New" charset="0"/>
              </a:endParaRPr>
            </a:p>
          </p:txBody>
        </p:sp>
        <p:sp>
          <p:nvSpPr>
            <p:cNvPr id="17" name="Rounded Rectangle 16"/>
            <p:cNvSpPr/>
            <p:nvPr/>
          </p:nvSpPr>
          <p:spPr>
            <a:xfrm>
              <a:off x="0" y="1167319"/>
              <a:ext cx="1152144"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a:solidFill>
                    <a:srgbClr val="FFFFFF"/>
                  </a:solidFill>
                  <a:effectLst/>
                  <a:ea typeface="Arial" charset="0"/>
                  <a:cs typeface="Cordia New" charset="0"/>
                </a:rPr>
                <a:t>Electrical</a:t>
              </a:r>
              <a:endParaRPr lang="en-US" sz="1100">
                <a:solidFill>
                  <a:srgbClr val="666660"/>
                </a:solidFill>
                <a:effectLst/>
                <a:ea typeface="Arial" charset="0"/>
                <a:cs typeface="Cordia New" charset="0"/>
              </a:endParaRPr>
            </a:p>
          </p:txBody>
        </p:sp>
        <p:sp>
          <p:nvSpPr>
            <p:cNvPr id="18" name="Rounded Rectangle 17"/>
            <p:cNvSpPr/>
            <p:nvPr/>
          </p:nvSpPr>
          <p:spPr>
            <a:xfrm>
              <a:off x="2509736" y="1167319"/>
              <a:ext cx="1151890"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a:solidFill>
                    <a:srgbClr val="FFFFFF"/>
                  </a:solidFill>
                  <a:effectLst/>
                  <a:ea typeface="Arial" charset="0"/>
                  <a:cs typeface="Cordia New" charset="0"/>
                </a:rPr>
                <a:t>Connectors</a:t>
              </a:r>
              <a:endParaRPr lang="en-US" sz="1100">
                <a:solidFill>
                  <a:srgbClr val="666660"/>
                </a:solidFill>
                <a:effectLst/>
                <a:ea typeface="Arial" charset="0"/>
                <a:cs typeface="Cordia New" charset="0"/>
              </a:endParaRPr>
            </a:p>
          </p:txBody>
        </p:sp>
        <p:sp>
          <p:nvSpPr>
            <p:cNvPr id="20" name="Rounded Rectangle 19"/>
            <p:cNvSpPr/>
            <p:nvPr/>
          </p:nvSpPr>
          <p:spPr>
            <a:xfrm>
              <a:off x="3770282" y="1167319"/>
              <a:ext cx="1151890"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dirty="0">
                  <a:solidFill>
                    <a:srgbClr val="FFFFFF"/>
                  </a:solidFill>
                  <a:effectLst/>
                  <a:ea typeface="Arial" charset="0"/>
                  <a:cs typeface="Cordia New" charset="0"/>
                </a:rPr>
                <a:t>Examples</a:t>
              </a:r>
              <a:endParaRPr lang="en-US" sz="1100" dirty="0">
                <a:solidFill>
                  <a:srgbClr val="666660"/>
                </a:solidFill>
                <a:effectLst/>
                <a:ea typeface="Arial" charset="0"/>
                <a:cs typeface="Cordia New" charset="0"/>
              </a:endParaRPr>
            </a:p>
          </p:txBody>
        </p:sp>
        <p:cxnSp>
          <p:nvCxnSpPr>
            <p:cNvPr id="21" name="Straight Connector 20"/>
            <p:cNvCxnSpPr/>
            <p:nvPr/>
          </p:nvCxnSpPr>
          <p:spPr>
            <a:xfrm flipV="1">
              <a:off x="0" y="911968"/>
              <a:ext cx="4922172" cy="24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58079" y="808611"/>
              <a:ext cx="0" cy="11430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8224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60</a:t>
            </a:fld>
            <a:endParaRPr lang="en-US" dirty="0"/>
          </a:p>
        </p:txBody>
      </p:sp>
      <p:pic>
        <p:nvPicPr>
          <p:cNvPr id="5" name="Picture 4"/>
          <p:cNvPicPr>
            <a:picLocks noChangeAspect="1"/>
          </p:cNvPicPr>
          <p:nvPr/>
        </p:nvPicPr>
        <p:blipFill>
          <a:blip r:embed="rId3"/>
          <a:stretch>
            <a:fillRect/>
          </a:stretch>
        </p:blipFill>
        <p:spPr>
          <a:xfrm>
            <a:off x="2123728" y="1926006"/>
            <a:ext cx="5436096" cy="3591226"/>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505346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3</a:t>
            </a:r>
            <a:endParaRPr lang="en-US" dirty="0"/>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61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pPr marL="285750" indent="-285750">
              <a:spcBef>
                <a:spcPts val="1200"/>
              </a:spcBef>
              <a:spcAft>
                <a:spcPts val="1200"/>
              </a:spcAft>
              <a:buFont typeface="Arial" charset="0"/>
              <a:buChar char="•"/>
            </a:pPr>
            <a:r>
              <a:rPr lang="en-US" dirty="0"/>
              <a:t>Example 3 contains the model of the IEEE 9 Bus system</a:t>
            </a:r>
          </a:p>
          <a:p>
            <a:pPr marL="285750" indent="-285750">
              <a:spcBef>
                <a:spcPts val="1200"/>
              </a:spcBef>
              <a:spcAft>
                <a:spcPts val="1200"/>
              </a:spcAft>
              <a:buFont typeface="Arial" charset="0"/>
              <a:buChar char="•"/>
            </a:pPr>
            <a:r>
              <a:rPr lang="en-US" dirty="0"/>
              <a:t>It is pre-configured with all of the power flow and dynamic data</a:t>
            </a:r>
          </a:p>
          <a:p>
            <a:pPr marL="285750" indent="-285750">
              <a:buFont typeface="Arial" charset="0"/>
              <a:buChar char="•"/>
            </a:pPr>
            <a:endParaRPr lang="en-US" dirty="0"/>
          </a:p>
          <a:p>
            <a:pPr marL="285750" indent="-285750">
              <a:buFont typeface="Arial" charset="0"/>
              <a:buChar char="•"/>
            </a:pPr>
            <a:r>
              <a:rPr lang="en-US" dirty="0"/>
              <a:t>In the previous two examples, you learned how to build the models of the power system, introduce the faults, run the dynamic simulations and perform the linearization of the model</a:t>
            </a:r>
          </a:p>
          <a:p>
            <a:pPr marL="285750" indent="-285750">
              <a:buFont typeface="Arial" charset="0"/>
              <a:buChar char="•"/>
            </a:pPr>
            <a:endParaRPr lang="en-US" dirty="0"/>
          </a:p>
          <a:p>
            <a:pPr marL="285750" indent="-285750">
              <a:buFont typeface="Arial" charset="0"/>
              <a:buChar char="•"/>
            </a:pPr>
            <a:r>
              <a:rPr lang="en-US" dirty="0"/>
              <a:t>In Example 3 you are free to explore the model and introduce various faults</a:t>
            </a:r>
          </a:p>
          <a:p>
            <a:pPr marL="285750" indent="-285750">
              <a:buFont typeface="Arial" charset="0"/>
              <a:buChar char="•"/>
            </a:pPr>
            <a:endParaRPr lang="en-US" dirty="0"/>
          </a:p>
          <a:p>
            <a:endParaRPr lang="en-US" dirty="0"/>
          </a:p>
        </p:txBody>
      </p:sp>
    </p:spTree>
    <p:extLst>
      <p:ext uri="{BB962C8B-B14F-4D97-AF65-F5344CB8AC3E}">
        <p14:creationId xmlns:p14="http://schemas.microsoft.com/office/powerpoint/2010/main" val="861881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pPr marL="342900" indent="-342900">
              <a:buFont typeface="Arial" panose="020B0604020202020204" pitchFamily="34" charset="0"/>
              <a:buChar char="•"/>
            </a:pPr>
            <a:r>
              <a:rPr lang="en-US" dirty="0"/>
              <a:t>You can, for instance, introduce the bus fault …</a:t>
            </a:r>
          </a:p>
          <a:p>
            <a:endParaRPr lang="en-US" dirty="0"/>
          </a:p>
        </p:txBody>
      </p:sp>
      <p:grpSp>
        <p:nvGrpSpPr>
          <p:cNvPr id="10" name="Group 9"/>
          <p:cNvGrpSpPr/>
          <p:nvPr/>
        </p:nvGrpSpPr>
        <p:grpSpPr>
          <a:xfrm>
            <a:off x="2194818" y="2261964"/>
            <a:ext cx="4178300" cy="3543300"/>
            <a:chOff x="2194818" y="2261964"/>
            <a:chExt cx="4178300" cy="354330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4818" y="2261964"/>
              <a:ext cx="4178300" cy="3543300"/>
            </a:xfrm>
            <a:prstGeom prst="rect">
              <a:avLst/>
            </a:prstGeom>
          </p:spPr>
        </p:pic>
        <p:sp>
          <p:nvSpPr>
            <p:cNvPr id="7" name="Rectangle 6"/>
            <p:cNvSpPr/>
            <p:nvPr/>
          </p:nvSpPr>
          <p:spPr>
            <a:xfrm>
              <a:off x="5364088" y="4005065"/>
              <a:ext cx="827112" cy="576063"/>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9574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dirty="0"/>
              <a:t>... or open the line at the given time instant*</a:t>
            </a:r>
          </a:p>
          <a:p>
            <a:endParaRPr lang="en-US" dirty="0"/>
          </a:p>
        </p:txBody>
      </p:sp>
      <p:grpSp>
        <p:nvGrpSpPr>
          <p:cNvPr id="8" name="Group 7"/>
          <p:cNvGrpSpPr/>
          <p:nvPr/>
        </p:nvGrpSpPr>
        <p:grpSpPr>
          <a:xfrm>
            <a:off x="2195736" y="2117948"/>
            <a:ext cx="4178300" cy="3543300"/>
            <a:chOff x="2195736" y="1831012"/>
            <a:chExt cx="4178300" cy="354330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5736" y="1831012"/>
              <a:ext cx="4178300" cy="3543300"/>
            </a:xfrm>
            <a:prstGeom prst="rect">
              <a:avLst/>
            </a:prstGeom>
          </p:spPr>
        </p:pic>
        <p:sp>
          <p:nvSpPr>
            <p:cNvPr id="9" name="Rectangle 8"/>
            <p:cNvSpPr/>
            <p:nvPr/>
          </p:nvSpPr>
          <p:spPr>
            <a:xfrm>
              <a:off x="4932040" y="2075216"/>
              <a:ext cx="827112" cy="561696"/>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 name="TextBox 9"/>
          <p:cNvSpPr txBox="1"/>
          <p:nvPr/>
        </p:nvSpPr>
        <p:spPr>
          <a:xfrm>
            <a:off x="32503" y="6457890"/>
            <a:ext cx="8234842" cy="338554"/>
          </a:xfrm>
          <a:prstGeom prst="rect">
            <a:avLst/>
          </a:prstGeom>
          <a:noFill/>
        </p:spPr>
        <p:txBody>
          <a:bodyPr wrap="square" rtlCol="0">
            <a:spAutoFit/>
          </a:bodyPr>
          <a:lstStyle/>
          <a:p>
            <a:r>
              <a:rPr lang="en-US" sz="1600" dirty="0">
                <a:solidFill>
                  <a:srgbClr val="FFFFFF"/>
                </a:solidFill>
              </a:rPr>
              <a:t>*Model of the line with opening is OpenIPSL.Electrical.Branches.PwLine2Openings</a:t>
            </a:r>
          </a:p>
        </p:txBody>
      </p:sp>
    </p:spTree>
    <p:extLst>
      <p:ext uri="{BB962C8B-B14F-4D97-AF65-F5344CB8AC3E}">
        <p14:creationId xmlns:p14="http://schemas.microsoft.com/office/powerpoint/2010/main" val="750397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pPr marL="342900" indent="-342900">
              <a:buFont typeface="Arial" panose="020B0604020202020204" pitchFamily="34" charset="0"/>
              <a:buChar char="•"/>
            </a:pPr>
            <a:r>
              <a:rPr lang="en-US" dirty="0"/>
              <a:t>Step disturbance to the voltage reference of the generators can be introduced by setting the desired</a:t>
            </a:r>
            <a:r>
              <a:rPr lang="en-US" dirty="0">
                <a:latin typeface="Courier" charset="0"/>
                <a:ea typeface="Courier" charset="0"/>
                <a:cs typeface="Courier" charset="0"/>
              </a:rPr>
              <a:t> </a:t>
            </a:r>
            <a:r>
              <a:rPr lang="en-US" dirty="0" err="1">
                <a:latin typeface="Courier" charset="0"/>
                <a:ea typeface="Courier" charset="0"/>
                <a:cs typeface="Courier" charset="0"/>
              </a:rPr>
              <a:t>refdisturb_x</a:t>
            </a:r>
            <a:r>
              <a:rPr lang="en-US" dirty="0">
                <a:latin typeface="Courier" charset="0"/>
                <a:ea typeface="Courier" charset="0"/>
                <a:cs typeface="Courier" charset="0"/>
              </a:rPr>
              <a:t> </a:t>
            </a:r>
            <a:r>
              <a:rPr lang="en-US" dirty="0"/>
              <a:t>parameter to</a:t>
            </a:r>
            <a:r>
              <a:rPr lang="en-US" dirty="0">
                <a:latin typeface="Courier" charset="0"/>
                <a:ea typeface="Courier" charset="0"/>
                <a:cs typeface="Courier" charset="0"/>
              </a:rPr>
              <a:t> true</a:t>
            </a:r>
            <a:endParaRPr lang="en-US" dirty="0"/>
          </a:p>
          <a:p>
            <a:endParaRPr lang="en-US" dirty="0"/>
          </a:p>
        </p:txBody>
      </p:sp>
      <p:grpSp>
        <p:nvGrpSpPr>
          <p:cNvPr id="9" name="Group 8"/>
          <p:cNvGrpSpPr/>
          <p:nvPr/>
        </p:nvGrpSpPr>
        <p:grpSpPr>
          <a:xfrm>
            <a:off x="2857252" y="2322062"/>
            <a:ext cx="2952328" cy="3555210"/>
            <a:chOff x="2857252" y="2251077"/>
            <a:chExt cx="2952328" cy="355521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252" y="2251077"/>
              <a:ext cx="2866876" cy="3555210"/>
            </a:xfrm>
            <a:prstGeom prst="rect">
              <a:avLst/>
            </a:prstGeom>
          </p:spPr>
        </p:pic>
        <p:sp>
          <p:nvSpPr>
            <p:cNvPr id="10" name="Rectangle 9"/>
            <p:cNvSpPr/>
            <p:nvPr/>
          </p:nvSpPr>
          <p:spPr>
            <a:xfrm>
              <a:off x="2857252" y="3920669"/>
              <a:ext cx="2952328" cy="216025"/>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00235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b="32342"/>
          <a:stretch/>
        </p:blipFill>
        <p:spPr>
          <a:xfrm>
            <a:off x="759430" y="3296590"/>
            <a:ext cx="5320884" cy="1690536"/>
          </a:xfrm>
          <a:prstGeom prst="rect">
            <a:avLst/>
          </a:prstGeom>
        </p:spPr>
      </p:pic>
      <p:sp>
        <p:nvSpPr>
          <p:cNvPr id="2" name="Title 1"/>
          <p:cNvSpPr>
            <a:spLocks noGrp="1"/>
          </p:cNvSpPr>
          <p:nvPr>
            <p:ph type="title"/>
          </p:nvPr>
        </p:nvSpPr>
        <p:spPr/>
        <p:txBody>
          <a:bodyPr/>
          <a:lstStyle/>
          <a:p>
            <a:r>
              <a:rPr lang="en-US" dirty="0"/>
              <a:t>Bonus: KRK 2-Area model</a:t>
            </a:r>
          </a:p>
        </p:txBody>
      </p:sp>
      <p:sp>
        <p:nvSpPr>
          <p:cNvPr id="7" name="Footer Placeholder 6"/>
          <p:cNvSpPr>
            <a:spLocks noGrp="1"/>
          </p:cNvSpPr>
          <p:nvPr>
            <p:ph type="ftr" sz="quarter" idx="10"/>
          </p:nvPr>
        </p:nvSpPr>
        <p:spPr/>
        <p:txBody>
          <a:bodyPr/>
          <a:lstStyle/>
          <a:p>
            <a:r>
              <a:rPr lang="sv-SE"/>
              <a:t>OpenIPSL Tutorial</a:t>
            </a:r>
            <a:endParaRPr lang="sv-SE" dirty="0"/>
          </a:p>
        </p:txBody>
      </p:sp>
      <p:sp>
        <p:nvSpPr>
          <p:cNvPr id="10" name="Slide Number Placeholder 9"/>
          <p:cNvSpPr>
            <a:spLocks noGrp="1"/>
          </p:cNvSpPr>
          <p:nvPr>
            <p:ph type="sldNum" sz="quarter" idx="11"/>
          </p:nvPr>
        </p:nvSpPr>
        <p:spPr/>
        <p:txBody>
          <a:bodyPr/>
          <a:lstStyle/>
          <a:p>
            <a:fld id="{227F0B53-9592-4779-891F-997228E46E01}" type="slidenum">
              <a:rPr lang="sv-SE" smtClean="0"/>
              <a:t>65</a:t>
            </a:fld>
            <a:endParaRPr lang="sv-SE"/>
          </a:p>
        </p:txBody>
      </p:sp>
      <p:sp>
        <p:nvSpPr>
          <p:cNvPr id="6" name="Date Placeholder 5"/>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the Tutorial package: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TwoAreas.mo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stretch>
            <a:fillRect/>
          </a:stretch>
        </p:blipFill>
        <p:spPr>
          <a:xfrm>
            <a:off x="6516216" y="3296590"/>
            <a:ext cx="1785646" cy="3174481"/>
          </a:xfrm>
          <a:prstGeom prst="rect">
            <a:avLst/>
          </a:prstGeom>
        </p:spPr>
      </p:pic>
      <p:cxnSp>
        <p:nvCxnSpPr>
          <p:cNvPr id="12" name="Straight Arrow Connector 11"/>
          <p:cNvCxnSpPr/>
          <p:nvPr/>
        </p:nvCxnSpPr>
        <p:spPr>
          <a:xfrm>
            <a:off x="2123728" y="4869160"/>
            <a:ext cx="4498300" cy="4320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7686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p:txBody>
          <a:bodyPr/>
          <a:lstStyle/>
          <a:p>
            <a:r>
              <a:rPr lang="en-US" dirty="0"/>
              <a:t>Questions?</a:t>
            </a:r>
            <a:endParaRPr lang="en-US" sz="1800" b="0" dirty="0">
              <a:solidFill>
                <a:schemeClr val="bg1">
                  <a:lumMod val="50000"/>
                </a:schemeClr>
              </a:solidFill>
            </a:endParaRP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66</a:t>
            </a:fld>
            <a:endParaRPr lang="en-US" dirty="0"/>
          </a:p>
        </p:txBody>
      </p:sp>
      <p:grpSp>
        <p:nvGrpSpPr>
          <p:cNvPr id="31" name="Group 30"/>
          <p:cNvGrpSpPr/>
          <p:nvPr/>
        </p:nvGrpSpPr>
        <p:grpSpPr>
          <a:xfrm>
            <a:off x="1629316" y="2399880"/>
            <a:ext cx="5823004" cy="2479505"/>
            <a:chOff x="381090" y="1192609"/>
            <a:chExt cx="9589258" cy="4080846"/>
          </a:xfrm>
        </p:grpSpPr>
        <p:grpSp>
          <p:nvGrpSpPr>
            <p:cNvPr id="30" name="Group 29"/>
            <p:cNvGrpSpPr/>
            <p:nvPr/>
          </p:nvGrpSpPr>
          <p:grpSpPr>
            <a:xfrm>
              <a:off x="381090" y="1192609"/>
              <a:ext cx="9555729" cy="4018490"/>
              <a:chOff x="381090" y="1192609"/>
              <a:chExt cx="9555729" cy="4018490"/>
            </a:xfrm>
          </p:grpSpPr>
          <p:sp>
            <p:nvSpPr>
              <p:cNvPr id="6" name="TextBox 5"/>
              <p:cNvSpPr txBox="1"/>
              <p:nvPr/>
            </p:nvSpPr>
            <p:spPr>
              <a:xfrm>
                <a:off x="381090" y="2485974"/>
                <a:ext cx="1815316" cy="379911"/>
              </a:xfrm>
              <a:prstGeom prst="rect">
                <a:avLst/>
              </a:prstGeom>
              <a:noFill/>
            </p:spPr>
            <p:txBody>
              <a:bodyPr wrap="square" rtlCol="0">
                <a:spAutoFit/>
              </a:bodyPr>
              <a:lstStyle/>
              <a:p>
                <a:pPr algn="ctr"/>
                <a:r>
                  <a:rPr lang="en-GB" sz="900" dirty="0"/>
                  <a:t>Luigi </a:t>
                </a:r>
                <a:r>
                  <a:rPr lang="en-GB" sz="900" dirty="0" err="1"/>
                  <a:t>Vanfretti</a:t>
                </a:r>
                <a:endParaRPr lang="en-GB" sz="900" dirty="0"/>
              </a:p>
            </p:txBody>
          </p:sp>
          <p:grpSp>
            <p:nvGrpSpPr>
              <p:cNvPr id="28" name="Group 27"/>
              <p:cNvGrpSpPr/>
              <p:nvPr/>
            </p:nvGrpSpPr>
            <p:grpSpPr>
              <a:xfrm>
                <a:off x="454567" y="1192609"/>
                <a:ext cx="9482252" cy="4018490"/>
                <a:chOff x="457200" y="1051149"/>
                <a:chExt cx="9482252" cy="4018490"/>
              </a:xfrm>
            </p:grpSpPr>
            <p:pic>
              <p:nvPicPr>
                <p:cNvPr id="23" name="Picture 2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461197" y="1051149"/>
                  <a:ext cx="1153052" cy="1366467"/>
                </a:xfrm>
                <a:prstGeom prst="rect">
                  <a:avLst/>
                </a:prstGeom>
              </p:spPr>
            </p:pic>
            <p:sp>
              <p:nvSpPr>
                <p:cNvPr id="24" name="TextBox 23"/>
                <p:cNvSpPr txBox="1"/>
                <p:nvPr/>
              </p:nvSpPr>
              <p:spPr>
                <a:xfrm>
                  <a:off x="8107131" y="2417616"/>
                  <a:ext cx="1832321" cy="379911"/>
                </a:xfrm>
                <a:prstGeom prst="rect">
                  <a:avLst/>
                </a:prstGeom>
                <a:noFill/>
              </p:spPr>
              <p:txBody>
                <a:bodyPr wrap="square" rtlCol="0">
                  <a:spAutoFit/>
                </a:bodyPr>
                <a:lstStyle/>
                <a:p>
                  <a:pPr algn="ctr"/>
                  <a:r>
                    <a:rPr lang="en-GB" sz="900" dirty="0"/>
                    <a:t>Tin Rabuzin</a:t>
                  </a:r>
                </a:p>
              </p:txBody>
            </p:sp>
            <p:grpSp>
              <p:nvGrpSpPr>
                <p:cNvPr id="27" name="Group 26"/>
                <p:cNvGrpSpPr/>
                <p:nvPr/>
              </p:nvGrpSpPr>
              <p:grpSpPr>
                <a:xfrm>
                  <a:off x="457200" y="1051149"/>
                  <a:ext cx="7886201" cy="4018490"/>
                  <a:chOff x="-1833" y="1052735"/>
                  <a:chExt cx="8891021" cy="4738703"/>
                </a:xfrm>
              </p:grpSpPr>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0257" y="1079223"/>
                    <a:ext cx="1177977" cy="1584176"/>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98669" y="1079223"/>
                    <a:ext cx="1544344" cy="1527271"/>
                  </a:xfrm>
                  <a:prstGeom prst="rect">
                    <a:avLst/>
                  </a:prstGeom>
                </p:spPr>
              </p:pic>
              <p:sp>
                <p:nvSpPr>
                  <p:cNvPr id="8" name="TextBox 7"/>
                  <p:cNvSpPr txBox="1"/>
                  <p:nvPr/>
                </p:nvSpPr>
                <p:spPr>
                  <a:xfrm>
                    <a:off x="1760783" y="2634947"/>
                    <a:ext cx="1820117" cy="716802"/>
                  </a:xfrm>
                  <a:prstGeom prst="rect">
                    <a:avLst/>
                  </a:prstGeom>
                  <a:noFill/>
                </p:spPr>
                <p:txBody>
                  <a:bodyPr wrap="square" rtlCol="0">
                    <a:spAutoFit/>
                  </a:bodyPr>
                  <a:lstStyle/>
                  <a:p>
                    <a:pPr algn="ctr"/>
                    <a:r>
                      <a:rPr lang="en-GB" sz="900" dirty="0" err="1"/>
                      <a:t>Achour</a:t>
                    </a:r>
                    <a:r>
                      <a:rPr lang="en-GB" sz="900" dirty="0"/>
                      <a:t> </a:t>
                    </a:r>
                    <a:r>
                      <a:rPr lang="en-GB" sz="900" dirty="0" err="1"/>
                      <a:t>Amazouz</a:t>
                    </a:r>
                    <a:endParaRPr lang="en-GB" sz="900" dirty="0"/>
                  </a:p>
                </p:txBody>
              </p:sp>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61830" y="1052736"/>
                    <a:ext cx="1593593" cy="1582211"/>
                  </a:xfrm>
                  <a:prstGeom prst="rect">
                    <a:avLst/>
                  </a:prstGeom>
                </p:spPr>
              </p:pic>
              <p:sp>
                <p:nvSpPr>
                  <p:cNvPr id="10" name="TextBox 9"/>
                  <p:cNvSpPr txBox="1"/>
                  <p:nvPr/>
                </p:nvSpPr>
                <p:spPr>
                  <a:xfrm>
                    <a:off x="3356379" y="2634947"/>
                    <a:ext cx="2117340" cy="716802"/>
                  </a:xfrm>
                  <a:prstGeom prst="rect">
                    <a:avLst/>
                  </a:prstGeom>
                  <a:noFill/>
                </p:spPr>
                <p:txBody>
                  <a:bodyPr wrap="square" rtlCol="0">
                    <a:spAutoFit/>
                  </a:bodyPr>
                  <a:lstStyle/>
                  <a:p>
                    <a:pPr algn="ctr"/>
                    <a:r>
                      <a:rPr lang="en-GB" sz="900" dirty="0"/>
                      <a:t>Mohammed Ahsan </a:t>
                    </a:r>
                    <a:r>
                      <a:rPr lang="en-GB" sz="900" dirty="0" err="1"/>
                      <a:t>Adib</a:t>
                    </a:r>
                    <a:r>
                      <a:rPr lang="en-GB" sz="900" dirty="0"/>
                      <a:t> Murad</a:t>
                    </a:r>
                  </a:p>
                </p:txBody>
              </p:sp>
              <p:pic>
                <p:nvPicPr>
                  <p:cNvPr id="11" name="Picture 1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500143" y="1052735"/>
                    <a:ext cx="1529929" cy="1553759"/>
                  </a:xfrm>
                  <a:prstGeom prst="rect">
                    <a:avLst/>
                  </a:prstGeom>
                </p:spPr>
              </p:pic>
              <p:sp>
                <p:nvSpPr>
                  <p:cNvPr id="12" name="TextBox 11"/>
                  <p:cNvSpPr txBox="1"/>
                  <p:nvPr/>
                </p:nvSpPr>
                <p:spPr>
                  <a:xfrm>
                    <a:off x="5312827" y="2608462"/>
                    <a:ext cx="1925151" cy="716802"/>
                  </a:xfrm>
                  <a:prstGeom prst="rect">
                    <a:avLst/>
                  </a:prstGeom>
                  <a:noFill/>
                </p:spPr>
                <p:txBody>
                  <a:bodyPr wrap="square" rtlCol="0">
                    <a:spAutoFit/>
                  </a:bodyPr>
                  <a:lstStyle/>
                  <a:p>
                    <a:pPr algn="ctr"/>
                    <a:r>
                      <a:rPr lang="en-GB" sz="900" dirty="0"/>
                      <a:t>Francisco José Gómez</a:t>
                    </a:r>
                  </a:p>
                </p:txBody>
              </p:sp>
              <p:pic>
                <p:nvPicPr>
                  <p:cNvPr id="13" name="Picture 1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762" y="3469316"/>
                    <a:ext cx="1414994" cy="1605321"/>
                  </a:xfrm>
                  <a:prstGeom prst="rect">
                    <a:avLst/>
                  </a:prstGeom>
                </p:spPr>
              </p:pic>
              <p:sp>
                <p:nvSpPr>
                  <p:cNvPr id="14" name="TextBox 13"/>
                  <p:cNvSpPr txBox="1"/>
                  <p:nvPr/>
                </p:nvSpPr>
                <p:spPr>
                  <a:xfrm>
                    <a:off x="-1833" y="5050115"/>
                    <a:ext cx="1925151" cy="448000"/>
                  </a:xfrm>
                  <a:prstGeom prst="rect">
                    <a:avLst/>
                  </a:prstGeom>
                  <a:noFill/>
                </p:spPr>
                <p:txBody>
                  <a:bodyPr wrap="square" rtlCol="0">
                    <a:spAutoFit/>
                  </a:bodyPr>
                  <a:lstStyle/>
                  <a:p>
                    <a:pPr algn="ctr"/>
                    <a:r>
                      <a:rPr lang="en-GB" sz="900" dirty="0"/>
                      <a:t>Jan </a:t>
                    </a:r>
                    <a:r>
                      <a:rPr lang="en-GB" sz="900" dirty="0" err="1"/>
                      <a:t>Lavenius</a:t>
                    </a:r>
                    <a:endParaRPr lang="en-GB" sz="900" dirty="0"/>
                  </a:p>
                </p:txBody>
              </p:sp>
              <p:pic>
                <p:nvPicPr>
                  <p:cNvPr id="15" name="Picture 1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865724" y="3529578"/>
                    <a:ext cx="1515459" cy="1515458"/>
                  </a:xfrm>
                  <a:prstGeom prst="rect">
                    <a:avLst/>
                  </a:prstGeom>
                </p:spPr>
              </p:pic>
              <p:sp>
                <p:nvSpPr>
                  <p:cNvPr id="16" name="TextBox 15"/>
                  <p:cNvSpPr txBox="1"/>
                  <p:nvPr/>
                </p:nvSpPr>
                <p:spPr>
                  <a:xfrm>
                    <a:off x="1961943" y="5045036"/>
                    <a:ext cx="1440163" cy="448000"/>
                  </a:xfrm>
                  <a:prstGeom prst="rect">
                    <a:avLst/>
                  </a:prstGeom>
                  <a:noFill/>
                </p:spPr>
                <p:txBody>
                  <a:bodyPr wrap="square" rtlCol="0">
                    <a:spAutoFit/>
                  </a:bodyPr>
                  <a:lstStyle/>
                  <a:p>
                    <a:pPr algn="ctr"/>
                    <a:r>
                      <a:rPr lang="en-GB" sz="900" dirty="0"/>
                      <a:t>Le Qi</a:t>
                    </a:r>
                  </a:p>
                </p:txBody>
              </p:sp>
              <p:pic>
                <p:nvPicPr>
                  <p:cNvPr id="17" name="Picture 1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677093" y="3569176"/>
                    <a:ext cx="1488175" cy="1488172"/>
                  </a:xfrm>
                  <a:prstGeom prst="rect">
                    <a:avLst/>
                  </a:prstGeom>
                </p:spPr>
              </p:pic>
              <p:sp>
                <p:nvSpPr>
                  <p:cNvPr id="18" name="TextBox 17"/>
                  <p:cNvSpPr txBox="1"/>
                  <p:nvPr/>
                </p:nvSpPr>
                <p:spPr>
                  <a:xfrm>
                    <a:off x="3381185" y="5045036"/>
                    <a:ext cx="1784082" cy="716801"/>
                  </a:xfrm>
                  <a:prstGeom prst="rect">
                    <a:avLst/>
                  </a:prstGeom>
                  <a:noFill/>
                </p:spPr>
                <p:txBody>
                  <a:bodyPr wrap="square" rtlCol="0">
                    <a:spAutoFit/>
                  </a:bodyPr>
                  <a:lstStyle/>
                  <a:p>
                    <a:pPr algn="ctr"/>
                    <a:r>
                      <a:rPr lang="en-GB" sz="900" dirty="0" err="1"/>
                      <a:t>Maxime</a:t>
                    </a:r>
                    <a:r>
                      <a:rPr lang="en-GB" sz="900" dirty="0"/>
                      <a:t> Baudette</a:t>
                    </a:r>
                  </a:p>
                </p:txBody>
              </p:sp>
              <p:pic>
                <p:nvPicPr>
                  <p:cNvPr id="19" name="Picture 18"/>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378785" y="3544550"/>
                    <a:ext cx="1512801" cy="1512801"/>
                  </a:xfrm>
                  <a:prstGeom prst="rect">
                    <a:avLst/>
                  </a:prstGeom>
                </p:spPr>
              </p:pic>
              <p:sp>
                <p:nvSpPr>
                  <p:cNvPr id="20" name="TextBox 19"/>
                  <p:cNvSpPr txBox="1"/>
                  <p:nvPr/>
                </p:nvSpPr>
                <p:spPr>
                  <a:xfrm>
                    <a:off x="5243143" y="5060421"/>
                    <a:ext cx="1784082" cy="448000"/>
                  </a:xfrm>
                  <a:prstGeom prst="rect">
                    <a:avLst/>
                  </a:prstGeom>
                  <a:noFill/>
                </p:spPr>
                <p:txBody>
                  <a:bodyPr wrap="square" rtlCol="0">
                    <a:spAutoFit/>
                  </a:bodyPr>
                  <a:lstStyle/>
                  <a:p>
                    <a:pPr algn="ctr"/>
                    <a:r>
                      <a:rPr lang="en-GB" sz="900" dirty="0" err="1"/>
                      <a:t>Mengjia</a:t>
                    </a:r>
                    <a:r>
                      <a:rPr lang="en-GB" sz="900" dirty="0"/>
                      <a:t> Zhang</a:t>
                    </a:r>
                  </a:p>
                </p:txBody>
              </p:sp>
              <p:pic>
                <p:nvPicPr>
                  <p:cNvPr id="21" name="Picture 2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268278" y="3495806"/>
                    <a:ext cx="1367367" cy="1583008"/>
                  </a:xfrm>
                  <a:prstGeom prst="rect">
                    <a:avLst/>
                  </a:prstGeom>
                </p:spPr>
              </p:pic>
              <p:sp>
                <p:nvSpPr>
                  <p:cNvPr id="22" name="TextBox 21"/>
                  <p:cNvSpPr txBox="1"/>
                  <p:nvPr/>
                </p:nvSpPr>
                <p:spPr>
                  <a:xfrm>
                    <a:off x="7027227" y="5074637"/>
                    <a:ext cx="1832320" cy="716801"/>
                  </a:xfrm>
                  <a:prstGeom prst="rect">
                    <a:avLst/>
                  </a:prstGeom>
                  <a:noFill/>
                </p:spPr>
                <p:txBody>
                  <a:bodyPr wrap="square" rtlCol="0">
                    <a:spAutoFit/>
                  </a:bodyPr>
                  <a:lstStyle/>
                  <a:p>
                    <a:pPr algn="ctr"/>
                    <a:r>
                      <a:rPr lang="en-GB" sz="900" dirty="0" err="1"/>
                      <a:t>Tetiana</a:t>
                    </a:r>
                    <a:r>
                      <a:rPr lang="en-GB" sz="900" dirty="0"/>
                      <a:t> </a:t>
                    </a:r>
                    <a:r>
                      <a:rPr lang="en-GB" sz="900" dirty="0" err="1"/>
                      <a:t>Bogodorova</a:t>
                    </a:r>
                    <a:endParaRPr lang="en-GB" sz="900" dirty="0"/>
                  </a:p>
                </p:txBody>
              </p:sp>
              <p:pic>
                <p:nvPicPr>
                  <p:cNvPr id="25" name="Picture 24"/>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7306240" y="1052736"/>
                    <a:ext cx="1287189" cy="1581182"/>
                  </a:xfrm>
                  <a:prstGeom prst="rect">
                    <a:avLst/>
                  </a:prstGeom>
                </p:spPr>
              </p:pic>
              <p:sp>
                <p:nvSpPr>
                  <p:cNvPr id="26" name="TextBox 25"/>
                  <p:cNvSpPr txBox="1"/>
                  <p:nvPr/>
                </p:nvSpPr>
                <p:spPr>
                  <a:xfrm>
                    <a:off x="7010450" y="2606496"/>
                    <a:ext cx="1878738" cy="716802"/>
                  </a:xfrm>
                  <a:prstGeom prst="rect">
                    <a:avLst/>
                  </a:prstGeom>
                  <a:noFill/>
                </p:spPr>
                <p:txBody>
                  <a:bodyPr wrap="square" rtlCol="0">
                    <a:spAutoFit/>
                  </a:bodyPr>
                  <a:lstStyle/>
                  <a:p>
                    <a:pPr algn="ctr"/>
                    <a:r>
                      <a:rPr lang="en-GB" sz="900" dirty="0" err="1"/>
                      <a:t>Giusseppe</a:t>
                    </a:r>
                    <a:r>
                      <a:rPr lang="en-GB" sz="900" dirty="0"/>
                      <a:t> </a:t>
                    </a:r>
                    <a:r>
                      <a:rPr lang="en-GB" sz="900" dirty="0" err="1"/>
                      <a:t>Laera</a:t>
                    </a:r>
                    <a:endParaRPr lang="en-GB" sz="900" dirty="0"/>
                  </a:p>
                </p:txBody>
              </p:sp>
            </p:grpSp>
          </p:grpSp>
        </p:grpSp>
        <p:pic>
          <p:nvPicPr>
            <p:cNvPr id="3" name="Picture 2"/>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382442" y="3326588"/>
              <a:ext cx="1326419" cy="1326418"/>
            </a:xfrm>
            <a:prstGeom prst="rect">
              <a:avLst/>
            </a:prstGeom>
          </p:spPr>
        </p:pic>
        <p:sp>
          <p:nvSpPr>
            <p:cNvPr id="29" name="TextBox 28"/>
            <p:cNvSpPr txBox="1"/>
            <p:nvPr/>
          </p:nvSpPr>
          <p:spPr>
            <a:xfrm>
              <a:off x="8138027" y="4665597"/>
              <a:ext cx="1832321" cy="607858"/>
            </a:xfrm>
            <a:prstGeom prst="rect">
              <a:avLst/>
            </a:prstGeom>
            <a:noFill/>
          </p:spPr>
          <p:txBody>
            <a:bodyPr wrap="square" rtlCol="0">
              <a:spAutoFit/>
            </a:bodyPr>
            <a:lstStyle/>
            <a:p>
              <a:pPr algn="ctr"/>
              <a:r>
                <a:rPr lang="en-GB" sz="900" dirty="0"/>
                <a:t>Joan </a:t>
              </a:r>
              <a:r>
                <a:rPr lang="en-GB" sz="900" dirty="0" err="1"/>
                <a:t>Russiñol</a:t>
              </a:r>
              <a:r>
                <a:rPr lang="en-GB" sz="900" dirty="0"/>
                <a:t> </a:t>
              </a:r>
              <a:r>
                <a:rPr lang="en-GB" sz="900" dirty="0" err="1"/>
                <a:t>Mussons</a:t>
              </a:r>
              <a:endParaRPr lang="en-GB" sz="900" dirty="0"/>
            </a:p>
          </p:txBody>
        </p:sp>
      </p:grpSp>
      <p:sp>
        <p:nvSpPr>
          <p:cNvPr id="2" name="TextBox 1"/>
          <p:cNvSpPr txBox="1"/>
          <p:nvPr/>
        </p:nvSpPr>
        <p:spPr>
          <a:xfrm>
            <a:off x="1187624" y="1769244"/>
            <a:ext cx="8020695" cy="369332"/>
          </a:xfrm>
          <a:prstGeom prst="rect">
            <a:avLst/>
          </a:prstGeom>
          <a:noFill/>
        </p:spPr>
        <p:txBody>
          <a:bodyPr wrap="square" rtlCol="0">
            <a:spAutoFit/>
          </a:bodyPr>
          <a:lstStyle/>
          <a:p>
            <a:r>
              <a:rPr lang="en-US" dirty="0">
                <a:solidFill>
                  <a:schemeClr val="bg1">
                    <a:lumMod val="50000"/>
                  </a:schemeClr>
                </a:solidFill>
              </a:rPr>
              <a:t>Thanks to all current and former </a:t>
            </a:r>
            <a:r>
              <a:rPr lang="en-US" dirty="0" err="1">
                <a:solidFill>
                  <a:schemeClr val="bg1">
                    <a:lumMod val="50000"/>
                  </a:schemeClr>
                </a:solidFill>
              </a:rPr>
              <a:t>OpenIPSL</a:t>
            </a:r>
            <a:r>
              <a:rPr lang="en-US" dirty="0">
                <a:solidFill>
                  <a:schemeClr val="bg1">
                    <a:lumMod val="50000"/>
                  </a:schemeClr>
                </a:solidFill>
              </a:rPr>
              <a:t> Developers @ KTH</a:t>
            </a:r>
            <a:endParaRPr lang="en-US" dirty="0"/>
          </a:p>
        </p:txBody>
      </p:sp>
      <p:sp>
        <p:nvSpPr>
          <p:cNvPr id="34" name="Date Placeholder 33"/>
          <p:cNvSpPr>
            <a:spLocks noGrp="1"/>
          </p:cNvSpPr>
          <p:nvPr>
            <p:ph type="dt" sz="half" idx="12"/>
          </p:nvPr>
        </p:nvSpPr>
        <p:spPr/>
        <p:txBody>
          <a:bodyPr/>
          <a:lstStyle/>
          <a:p>
            <a:r>
              <a:rPr lang="sv-SE"/>
              <a:t>2016-11-20</a:t>
            </a:r>
          </a:p>
        </p:txBody>
      </p:sp>
      <p:sp>
        <p:nvSpPr>
          <p:cNvPr id="36" name="Footer Placeholder 35"/>
          <p:cNvSpPr>
            <a:spLocks noGrp="1"/>
          </p:cNvSpPr>
          <p:nvPr>
            <p:ph type="ftr" sz="quarter" idx="10"/>
          </p:nvPr>
        </p:nvSpPr>
        <p:spPr/>
        <p:txBody>
          <a:bodyPr/>
          <a:lstStyle/>
          <a:p>
            <a:r>
              <a:rPr lang="sv-SE"/>
              <a:t>OpenIPSL Tutorial</a:t>
            </a:r>
          </a:p>
        </p:txBody>
      </p:sp>
      <p:sp>
        <p:nvSpPr>
          <p:cNvPr id="32" name="Action Button: Custom 31">
            <a:hlinkClick r:id="" action="ppaction://hlinkshowjump?jump=endshow" highlightClick="1"/>
          </p:cNvPr>
          <p:cNvSpPr/>
          <p:nvPr/>
        </p:nvSpPr>
        <p:spPr>
          <a:xfrm>
            <a:off x="7202802" y="5426215"/>
            <a:ext cx="1616719" cy="432048"/>
          </a:xfrm>
          <a:prstGeom prst="actionButtonBlank">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a:t>
            </a:r>
          </a:p>
        </p:txBody>
      </p:sp>
    </p:spTree>
    <p:extLst>
      <p:ext uri="{BB962C8B-B14F-4D97-AF65-F5344CB8AC3E}">
        <p14:creationId xmlns:p14="http://schemas.microsoft.com/office/powerpoint/2010/main" val="2033423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48264" y="241023"/>
            <a:ext cx="2195736" cy="847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ndParaRPr>
          </a:p>
        </p:txBody>
      </p:sp>
      <p:sp>
        <p:nvSpPr>
          <p:cNvPr id="6" name="Titre 1"/>
          <p:cNvSpPr>
            <a:spLocks noGrp="1"/>
          </p:cNvSpPr>
          <p:nvPr>
            <p:ph type="ctrTitle"/>
          </p:nvPr>
        </p:nvSpPr>
        <p:spPr bwMode="auto">
          <a:xfrm>
            <a:off x="876209" y="1382911"/>
            <a:ext cx="7772400" cy="14700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altLang="sv-SE" sz="4800" b="0" dirty="0" err="1">
                <a:ea typeface="Geneva"/>
                <a:cs typeface="Geneva"/>
              </a:rPr>
              <a:t>OpenIPSL</a:t>
            </a:r>
            <a:r>
              <a:rPr lang="en-US" altLang="sv-SE" sz="4800" b="0" dirty="0">
                <a:ea typeface="Geneva"/>
                <a:cs typeface="Geneva"/>
              </a:rPr>
              <a:t> Tutorial</a:t>
            </a:r>
            <a:br>
              <a:rPr lang="en-US" altLang="sv-SE" sz="4800" dirty="0">
                <a:ea typeface="Geneva"/>
                <a:cs typeface="Geneva"/>
              </a:rPr>
            </a:br>
            <a:r>
              <a:rPr lang="en-US" altLang="sv-SE" sz="1800" b="0" dirty="0">
                <a:ea typeface="Geneva"/>
                <a:cs typeface="Geneva"/>
              </a:rPr>
              <a:t>A Modelica Library for Power Systems Simulation</a:t>
            </a:r>
            <a:endParaRPr lang="en-US" altLang="sv-SE" sz="1800" dirty="0">
              <a:ea typeface="Geneva"/>
              <a:cs typeface="Geneva"/>
            </a:endParaRPr>
          </a:p>
        </p:txBody>
      </p:sp>
      <p:sp>
        <p:nvSpPr>
          <p:cNvPr id="7" name="Sous-titre 2"/>
          <p:cNvSpPr>
            <a:spLocks noGrp="1"/>
          </p:cNvSpPr>
          <p:nvPr>
            <p:ph type="subTitle" idx="1"/>
          </p:nvPr>
        </p:nvSpPr>
        <p:spPr bwMode="auto">
          <a:xfrm>
            <a:off x="190409" y="2420888"/>
            <a:ext cx="9144000" cy="17526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sz="2800" dirty="0">
                <a:solidFill>
                  <a:srgbClr val="898989"/>
                </a:solidFill>
              </a:rPr>
              <a:t>Assoc. Prof. </a:t>
            </a:r>
            <a:r>
              <a:rPr lang="en-US" sz="2800" b="1" dirty="0">
                <a:solidFill>
                  <a:srgbClr val="898989"/>
                </a:solidFill>
              </a:rPr>
              <a:t>Luigi </a:t>
            </a:r>
            <a:r>
              <a:rPr lang="en-US" sz="2800" b="1" dirty="0" err="1">
                <a:solidFill>
                  <a:srgbClr val="898989"/>
                </a:solidFill>
              </a:rPr>
              <a:t>Vanfretti</a:t>
            </a:r>
            <a:endParaRPr lang="en-US" sz="2800" b="1" dirty="0">
              <a:solidFill>
                <a:srgbClr val="898989"/>
              </a:solidFill>
            </a:endParaRPr>
          </a:p>
          <a:p>
            <a:pPr algn="ctr"/>
            <a:r>
              <a:rPr lang="en-US" altLang="sv-SE" sz="1800" dirty="0">
                <a:solidFill>
                  <a:srgbClr val="898989"/>
                </a:solidFill>
                <a:ea typeface="Geneva"/>
                <a:cs typeface="Geneva"/>
                <a:hlinkClick r:id=""/>
              </a:rPr>
              <a:t>luigiv@kth.se,</a:t>
            </a:r>
          </a:p>
          <a:p>
            <a:pPr algn="ctr"/>
            <a:r>
              <a:rPr lang="en-US" altLang="sv-SE" sz="1800" dirty="0">
                <a:solidFill>
                  <a:srgbClr val="898989"/>
                </a:solidFill>
                <a:ea typeface="Geneva"/>
                <a:cs typeface="Geneva"/>
                <a:hlinkClick r:id=""/>
              </a:rPr>
              <a:t>https://www.kth.se/profile/luigiv/</a:t>
            </a:r>
            <a:r>
              <a:rPr lang="en-US" altLang="sv-SE" sz="1800" dirty="0">
                <a:solidFill>
                  <a:srgbClr val="898989"/>
                </a:solidFill>
                <a:ea typeface="Geneva"/>
                <a:cs typeface="Geneva"/>
              </a:rPr>
              <a:t> </a:t>
            </a:r>
          </a:p>
          <a:p>
            <a:pPr algn="ctr" eaLnBrk="1" hangingPunct="1"/>
            <a:endParaRPr lang="en-US" altLang="sv-SE" sz="2800" dirty="0">
              <a:solidFill>
                <a:srgbClr val="898989"/>
              </a:solidFill>
              <a:ea typeface="Geneva"/>
              <a:cs typeface="Geneva"/>
            </a:endParaRPr>
          </a:p>
          <a:p>
            <a:pPr algn="ctr" eaLnBrk="1" hangingPunct="1"/>
            <a:endParaRPr lang="en-US" altLang="sv-SE" sz="1000" dirty="0">
              <a:solidFill>
                <a:srgbClr val="898989"/>
              </a:solidFill>
              <a:ea typeface="Geneva"/>
              <a:cs typeface="Geneva"/>
            </a:endParaRPr>
          </a:p>
        </p:txBody>
      </p:sp>
      <p:pic>
        <p:nvPicPr>
          <p:cNvPr id="8" name="Picture 2" descr="C:\Nobackup\Dropbox\Maxime - Luigi\presentations\Material From Luigi\SmarTSLabLogo\smartslab_logo_Transparente.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981" t="10406" r="9422" b="16975"/>
          <a:stretch/>
        </p:blipFill>
        <p:spPr bwMode="auto">
          <a:xfrm>
            <a:off x="6444208" y="241023"/>
            <a:ext cx="2422204" cy="847669"/>
          </a:xfrm>
          <a:prstGeom prst="rect">
            <a:avLst/>
          </a:prstGeom>
          <a:noFill/>
          <a:extLst/>
        </p:spPr>
      </p:pic>
      <p:sp>
        <p:nvSpPr>
          <p:cNvPr id="2" name="Rounded Rectangle 1"/>
          <p:cNvSpPr/>
          <p:nvPr/>
        </p:nvSpPr>
        <p:spPr>
          <a:xfrm>
            <a:off x="4932040" y="4707457"/>
            <a:ext cx="3301979" cy="100801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tx1"/>
                </a:solidFill>
                <a:effectLst/>
                <a:uLnTx/>
                <a:uFillTx/>
              </a:rPr>
              <a:t>Preparatory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Homework!</a:t>
            </a:r>
          </a:p>
        </p:txBody>
      </p:sp>
    </p:spTree>
    <p:extLst>
      <p:ext uri="{BB962C8B-B14F-4D97-AF65-F5344CB8AC3E}">
        <p14:creationId xmlns:p14="http://schemas.microsoft.com/office/powerpoint/2010/main" val="2635100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Requirements</a:t>
            </a:r>
          </a:p>
        </p:txBody>
      </p:sp>
      <p:sp>
        <p:nvSpPr>
          <p:cNvPr id="3" name="Content Placeholder 2"/>
          <p:cNvSpPr>
            <a:spLocks noGrp="1"/>
          </p:cNvSpPr>
          <p:nvPr>
            <p:ph idx="1"/>
          </p:nvPr>
        </p:nvSpPr>
        <p:spPr/>
        <p:txBody>
          <a:bodyPr>
            <a:normAutofit lnSpcReduction="10000"/>
          </a:bodyPr>
          <a:lstStyle/>
          <a:p>
            <a:pPr marL="0" indent="0">
              <a:buNone/>
            </a:pPr>
            <a:endParaRPr lang="en-GB" b="1" dirty="0"/>
          </a:p>
          <a:p>
            <a:pPr marL="0" indent="0">
              <a:buNone/>
            </a:pPr>
            <a:endParaRPr lang="en-GB" b="1" dirty="0"/>
          </a:p>
          <a:p>
            <a:pPr marL="0" indent="0">
              <a:buNone/>
            </a:pPr>
            <a:r>
              <a:rPr lang="en-GB" b="1" dirty="0"/>
              <a:t>Requirements for the workshop are: </a:t>
            </a:r>
          </a:p>
          <a:p>
            <a:r>
              <a:rPr lang="en-GB" dirty="0"/>
              <a:t>We have only tested our tutorial for the following configurations.</a:t>
            </a:r>
          </a:p>
          <a:p>
            <a:endParaRPr lang="en-GB" dirty="0"/>
          </a:p>
          <a:p>
            <a:r>
              <a:rPr lang="en-GB" dirty="0"/>
              <a:t>Windows:</a:t>
            </a:r>
          </a:p>
          <a:p>
            <a:pPr marL="342900" indent="-342900">
              <a:buFont typeface="Arial" charset="0"/>
              <a:buChar char="•"/>
            </a:pPr>
            <a:r>
              <a:rPr lang="en-GB" dirty="0"/>
              <a:t>PC with installed Windows 7 or later</a:t>
            </a:r>
          </a:p>
          <a:p>
            <a:pPr marL="342900" indent="-342900">
              <a:buFont typeface="Arial" charset="0"/>
              <a:buChar char="•"/>
            </a:pPr>
            <a:r>
              <a:rPr lang="en-GB" dirty="0"/>
              <a:t>Installation of OpenModelica</a:t>
            </a:r>
          </a:p>
          <a:p>
            <a:r>
              <a:rPr lang="en-GB" dirty="0"/>
              <a:t>Mac:</a:t>
            </a:r>
          </a:p>
          <a:p>
            <a:pPr marL="342900" indent="-342900">
              <a:buFont typeface="Arial" charset="0"/>
              <a:buChar char="•"/>
            </a:pPr>
            <a:r>
              <a:rPr lang="en-GB" dirty="0"/>
              <a:t>OSX El Capitan</a:t>
            </a:r>
          </a:p>
          <a:p>
            <a:pPr marL="342900" indent="-342900">
              <a:buFont typeface="Arial" charset="0"/>
              <a:buChar char="•"/>
            </a:pPr>
            <a:r>
              <a:rPr lang="en-GB" dirty="0"/>
              <a:t>Installation of OpenModelica (binaries!)</a:t>
            </a:r>
          </a:p>
          <a:p>
            <a:pPr marL="342900" indent="-342900">
              <a:buFont typeface="Arial" charset="0"/>
              <a:buChar char="•"/>
            </a:pPr>
            <a:r>
              <a:rPr lang="en-GB" dirty="0" err="1"/>
              <a:t>Xcode</a:t>
            </a:r>
            <a:r>
              <a:rPr lang="en-GB" dirty="0"/>
              <a:t> (Version 8.0) </a:t>
            </a:r>
          </a:p>
          <a:p>
            <a:endParaRPr lang="en-GB" dirty="0"/>
          </a:p>
          <a:p>
            <a:endParaRPr lang="en-GB" dirty="0"/>
          </a:p>
        </p:txBody>
      </p:sp>
      <p:sp>
        <p:nvSpPr>
          <p:cNvPr id="6" name="Date Placeholder 5"/>
          <p:cNvSpPr>
            <a:spLocks noGrp="1"/>
          </p:cNvSpPr>
          <p:nvPr>
            <p:ph type="dt" sz="half" idx="10"/>
          </p:nvPr>
        </p:nvSpPr>
        <p:spPr/>
        <p:txBody>
          <a:bodyPr/>
          <a:lstStyle/>
          <a:p>
            <a:fld id="{21618F00-30CD-4872-9D44-54D9395C87AE}"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a:stretch>
            <a:fillRect/>
          </a:stretch>
        </p:blipFill>
        <p:spPr>
          <a:xfrm>
            <a:off x="5466968" y="12711"/>
            <a:ext cx="3675900" cy="2067694"/>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68</a:t>
            </a:fld>
            <a:endParaRPr lang="sv-SE"/>
          </a:p>
        </p:txBody>
      </p:sp>
    </p:spTree>
    <p:extLst>
      <p:ext uri="{BB962C8B-B14F-4D97-AF65-F5344CB8AC3E}">
        <p14:creationId xmlns:p14="http://schemas.microsoft.com/office/powerpoint/2010/main" val="2505804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OpenModelica</a:t>
            </a:r>
            <a:r>
              <a:rPr lang="en-US" dirty="0"/>
              <a:t> and </a:t>
            </a:r>
            <a:r>
              <a:rPr lang="en-US" dirty="0" err="1"/>
              <a:t>OpenIPSL</a:t>
            </a:r>
            <a:endParaRPr lang="en-US" dirty="0"/>
          </a:p>
        </p:txBody>
      </p:sp>
      <p:sp>
        <p:nvSpPr>
          <p:cNvPr id="3" name="Content Placeholder 2"/>
          <p:cNvSpPr>
            <a:spLocks noGrp="1"/>
          </p:cNvSpPr>
          <p:nvPr>
            <p:ph idx="1"/>
          </p:nvPr>
        </p:nvSpPr>
        <p:spPr/>
        <p:txBody>
          <a:bodyPr/>
          <a:lstStyle/>
          <a:p>
            <a:r>
              <a:rPr lang="en-US" dirty="0"/>
              <a:t>This presentation is a 2-part tutorial containing the preparatory work for the tutorial to be presented at the PTI event.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Part 1: Setting up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Part 2: Using </a:t>
            </a:r>
            <a:r>
              <a:rPr lang="en-US" dirty="0" err="1"/>
              <a:t>OpenIPSL</a:t>
            </a:r>
            <a:endParaRPr lang="en-US" dirty="0"/>
          </a:p>
        </p:txBody>
      </p:sp>
      <p:sp>
        <p:nvSpPr>
          <p:cNvPr id="7" name="Date Placeholder 6"/>
          <p:cNvSpPr>
            <a:spLocks noGrp="1"/>
          </p:cNvSpPr>
          <p:nvPr>
            <p:ph type="dt" sz="half" idx="10"/>
          </p:nvPr>
        </p:nvSpPr>
        <p:spPr/>
        <p:txBody>
          <a:bodyPr/>
          <a:lstStyle/>
          <a:p>
            <a:fld id="{0FEFFD73-8760-4CFA-80CB-DB3105D3CE78}" type="datetime1">
              <a:rPr lang="en-US" smtClean="0"/>
              <a:t>11/15/2016</a:t>
            </a:fld>
            <a:endParaRPr lang="sv-SE"/>
          </a:p>
        </p:txBody>
      </p:sp>
      <p:sp>
        <p:nvSpPr>
          <p:cNvPr id="8" name="Footer Placeholder 7"/>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41197">
            <a:off x="3478388" y="3055468"/>
            <a:ext cx="1066228" cy="1066228"/>
          </a:xfrm>
          <a:prstGeom prst="rect">
            <a:avLst/>
          </a:prstGeom>
        </p:spPr>
      </p:pic>
      <p:pic>
        <p:nvPicPr>
          <p:cNvPr id="6" name="Picture 5"/>
          <p:cNvPicPr>
            <a:picLocks noChangeAspect="1"/>
          </p:cNvPicPr>
          <p:nvPr/>
        </p:nvPicPr>
        <p:blipFill>
          <a:blip r:embed="rId3"/>
          <a:stretch>
            <a:fillRect/>
          </a:stretch>
        </p:blipFill>
        <p:spPr>
          <a:xfrm>
            <a:off x="2674839" y="2276872"/>
            <a:ext cx="3794322" cy="632387"/>
          </a:xfrm>
          <a:prstGeom prst="rect">
            <a:avLst/>
          </a:prstGeom>
        </p:spPr>
      </p:pic>
      <p:sp>
        <p:nvSpPr>
          <p:cNvPr id="9" name="Slide Number Placeholder 8"/>
          <p:cNvSpPr>
            <a:spLocks noGrp="1"/>
          </p:cNvSpPr>
          <p:nvPr>
            <p:ph type="sldNum" sz="quarter" idx="12"/>
          </p:nvPr>
        </p:nvSpPr>
        <p:spPr/>
        <p:txBody>
          <a:bodyPr/>
          <a:lstStyle/>
          <a:p>
            <a:fld id="{227F0B53-9592-4779-891F-997228E46E01}" type="slidenum">
              <a:rPr lang="sv-SE" smtClean="0"/>
              <a:t>69</a:t>
            </a:fld>
            <a:endParaRPr lang="sv-SE"/>
          </a:p>
        </p:txBody>
      </p:sp>
    </p:spTree>
    <p:extLst>
      <p:ext uri="{BB962C8B-B14F-4D97-AF65-F5344CB8AC3E}">
        <p14:creationId xmlns:p14="http://schemas.microsoft.com/office/powerpoint/2010/main" val="2230458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Library introduction</a:t>
            </a:r>
            <a:endParaRPr lang="en-US" dirty="0"/>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7</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5" name="Content Placeholder 14"/>
          <p:cNvSpPr>
            <a:spLocks noGrp="1"/>
          </p:cNvSpPr>
          <p:nvPr>
            <p:ph idx="1"/>
          </p:nvPr>
        </p:nvSpPr>
        <p:spPr>
          <a:xfrm>
            <a:off x="338964" y="1582739"/>
            <a:ext cx="6321268" cy="4078286"/>
          </a:xfrm>
        </p:spPr>
        <p:txBody>
          <a:bodyPr/>
          <a:lstStyle/>
          <a:p>
            <a:r>
              <a:rPr lang="en-US" b="1" dirty="0"/>
              <a:t>Electrical</a:t>
            </a:r>
          </a:p>
          <a:p>
            <a:pPr marL="285750" indent="-285750">
              <a:spcBef>
                <a:spcPts val="600"/>
              </a:spcBef>
              <a:spcAft>
                <a:spcPts val="1200"/>
              </a:spcAft>
              <a:buFont typeface="Arial" charset="0"/>
              <a:buChar char="•"/>
            </a:pPr>
            <a:r>
              <a:rPr lang="en-US" dirty="0"/>
              <a:t>The </a:t>
            </a:r>
            <a:r>
              <a:rPr lang="en-US" i="1" dirty="0"/>
              <a:t>Electrical</a:t>
            </a:r>
            <a:r>
              <a:rPr lang="en-US" dirty="0"/>
              <a:t> package contains most of the components that comprise an actual power network</a:t>
            </a:r>
          </a:p>
          <a:p>
            <a:pPr>
              <a:spcBef>
                <a:spcPts val="600"/>
              </a:spcBef>
              <a:spcAft>
                <a:spcPts val="1200"/>
              </a:spcAft>
            </a:pPr>
            <a:r>
              <a:rPr lang="en-US" dirty="0"/>
              <a:t> </a:t>
            </a:r>
          </a:p>
          <a:p>
            <a:pPr marL="285750" indent="-285750">
              <a:spcBef>
                <a:spcPts val="600"/>
              </a:spcBef>
              <a:spcAft>
                <a:spcPts val="1200"/>
              </a:spcAft>
              <a:buFont typeface="Arial" charset="0"/>
              <a:buChar char="•"/>
            </a:pPr>
            <a:r>
              <a:rPr lang="en-US" dirty="0"/>
              <a:t>E.g., electrical machines, transmission lines, loads, excitation systems, turbine governors, etc. </a:t>
            </a:r>
          </a:p>
          <a:p>
            <a:pPr>
              <a:spcBef>
                <a:spcPts val="600"/>
              </a:spcBef>
              <a:spcAft>
                <a:spcPts val="1200"/>
              </a:spcAft>
            </a:pPr>
            <a:endParaRPr lang="en-US" dirty="0"/>
          </a:p>
          <a:p>
            <a:pPr marL="285750" indent="-285750">
              <a:spcBef>
                <a:spcPts val="600"/>
              </a:spcBef>
              <a:spcAft>
                <a:spcPts val="1200"/>
              </a:spcAft>
              <a:buFont typeface="Arial" charset="0"/>
              <a:buChar char="•"/>
            </a:pPr>
            <a:r>
              <a:rPr lang="en-US" dirty="0"/>
              <a:t>These are used to build the power system network models </a:t>
            </a:r>
          </a:p>
          <a:p>
            <a:endParaRPr lang="en-US" dirty="0"/>
          </a:p>
        </p:txBody>
      </p:sp>
      <p:grpSp>
        <p:nvGrpSpPr>
          <p:cNvPr id="3" name="Group 2"/>
          <p:cNvGrpSpPr>
            <a:grpSpLocks noChangeAspect="1"/>
          </p:cNvGrpSpPr>
          <p:nvPr/>
        </p:nvGrpSpPr>
        <p:grpSpPr>
          <a:xfrm>
            <a:off x="6660232" y="1124744"/>
            <a:ext cx="1917504" cy="4704832"/>
            <a:chOff x="6108047" y="1832804"/>
            <a:chExt cx="1044727" cy="2563366"/>
          </a:xfrm>
        </p:grpSpPr>
        <p:pic>
          <p:nvPicPr>
            <p:cNvPr id="6" name="Picture 5"/>
            <p:cNvPicPr>
              <a:picLocks noChangeAspect="1"/>
            </p:cNvPicPr>
            <p:nvPr/>
          </p:nvPicPr>
          <p:blipFill>
            <a:blip r:embed="rId3"/>
            <a:stretch>
              <a:fillRect/>
            </a:stretch>
          </p:blipFill>
          <p:spPr>
            <a:xfrm>
              <a:off x="6108047" y="1832804"/>
              <a:ext cx="1036111" cy="2563366"/>
            </a:xfrm>
            <a:prstGeom prst="rect">
              <a:avLst/>
            </a:prstGeom>
          </p:spPr>
        </p:pic>
        <p:sp>
          <p:nvSpPr>
            <p:cNvPr id="9" name="Rectangle 8"/>
            <p:cNvSpPr/>
            <p:nvPr/>
          </p:nvSpPr>
          <p:spPr>
            <a:xfrm>
              <a:off x="6178216" y="2105525"/>
              <a:ext cx="974558" cy="200325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10416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63888" y="2852936"/>
            <a:ext cx="331236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ysClr val="windowText" lastClr="000000"/>
                </a:solidFill>
                <a:effectLst/>
                <a:uLnTx/>
                <a:uFillTx/>
              </a:rPr>
              <a:t>Part 1</a:t>
            </a:r>
          </a:p>
        </p:txBody>
      </p:sp>
      <p:sp>
        <p:nvSpPr>
          <p:cNvPr id="2" name="Date Placeholder 1"/>
          <p:cNvSpPr>
            <a:spLocks noGrp="1"/>
          </p:cNvSpPr>
          <p:nvPr>
            <p:ph type="dt" sz="half" idx="10"/>
          </p:nvPr>
        </p:nvSpPr>
        <p:spPr/>
        <p:txBody>
          <a:bodyPr/>
          <a:lstStyle/>
          <a:p>
            <a:fld id="{596018E8-8929-4E35-8908-21E47B3F1808}" type="datetime1">
              <a:rPr lang="en-US" smtClean="0"/>
              <a:t>11/15/2016</a:t>
            </a:fld>
            <a:endParaRPr lang="sv-SE"/>
          </a:p>
        </p:txBody>
      </p:sp>
      <p:sp>
        <p:nvSpPr>
          <p:cNvPr id="3" name="Footer Placeholder 2"/>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70</a:t>
            </a:fld>
            <a:endParaRPr lang="sv-SE"/>
          </a:p>
        </p:txBody>
      </p:sp>
    </p:spTree>
    <p:extLst>
      <p:ext uri="{BB962C8B-B14F-4D97-AF65-F5344CB8AC3E}">
        <p14:creationId xmlns:p14="http://schemas.microsoft.com/office/powerpoint/2010/main" val="2997329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Installation of</a:t>
            </a:r>
          </a:p>
        </p:txBody>
      </p:sp>
      <p:sp>
        <p:nvSpPr>
          <p:cNvPr id="3" name="Content Placeholder 2"/>
          <p:cNvSpPr>
            <a:spLocks noGrp="1"/>
          </p:cNvSpPr>
          <p:nvPr>
            <p:ph idx="1"/>
          </p:nvPr>
        </p:nvSpPr>
        <p:spPr/>
        <p:txBody>
          <a:bodyPr>
            <a:normAutofit/>
          </a:bodyPr>
          <a:lstStyle/>
          <a:p>
            <a:r>
              <a:rPr lang="en-GB" dirty="0"/>
              <a:t>Instructions:</a:t>
            </a:r>
          </a:p>
          <a:p>
            <a:pPr marL="342900" indent="-342900">
              <a:buFont typeface="Arial" panose="020B0604020202020204" pitchFamily="34" charset="0"/>
              <a:buChar char="•"/>
            </a:pPr>
            <a:r>
              <a:rPr lang="en-GB" dirty="0"/>
              <a:t>Download the installation package</a:t>
            </a:r>
          </a:p>
          <a:p>
            <a:pPr marL="698500" lvl="1" indent="-342900"/>
            <a:r>
              <a:rPr lang="en-GB" dirty="0"/>
              <a:t>Windows : </a:t>
            </a:r>
            <a:r>
              <a:rPr lang="en-GB" sz="1200" dirty="0">
                <a:hlinkClick r:id="rId2"/>
              </a:rPr>
              <a:t>https://build.openmodelica.org/omc/builds/windows/releases/1.9.6/OpenModelica-v1.9.6.exe</a:t>
            </a:r>
            <a:endParaRPr lang="en-GB" sz="1400" dirty="0"/>
          </a:p>
          <a:p>
            <a:pPr marL="698500" lvl="1" indent="-342900"/>
            <a:r>
              <a:rPr lang="en-GB" dirty="0"/>
              <a:t>Mac: </a:t>
            </a:r>
            <a:r>
              <a:rPr lang="en-GB" sz="1500" dirty="0">
                <a:solidFill>
                  <a:srgbClr val="FF0000"/>
                </a:solidFill>
                <a:hlinkClick r:id="rId3"/>
              </a:rPr>
              <a:t>https://build.openmodelica.org/omc/builds/mac/binaries/latest-release-1.9.6.mpkg</a:t>
            </a:r>
            <a:r>
              <a:rPr lang="en-GB" sz="1500" dirty="0">
                <a:solidFill>
                  <a:srgbClr val="FF0000"/>
                </a:solidFill>
              </a:rPr>
              <a:t> </a:t>
            </a:r>
            <a:endParaRPr lang="en-GB" dirty="0">
              <a:solidFill>
                <a:srgbClr val="FF0000"/>
              </a:solidFill>
            </a:endParaRPr>
          </a:p>
          <a:p>
            <a:pPr marL="342900" indent="-342900">
              <a:buFont typeface="Arial" panose="020B0604020202020204" pitchFamily="34" charset="0"/>
              <a:buChar char="•"/>
            </a:pPr>
            <a:r>
              <a:rPr lang="en-GB" dirty="0"/>
              <a:t>Launch the Installation package and follow the instructions with default options</a:t>
            </a:r>
          </a:p>
          <a:p>
            <a:endParaRPr lang="en-GB" dirty="0"/>
          </a:p>
          <a:p>
            <a:endParaRPr lang="en-GB" sz="1600" dirty="0">
              <a:solidFill>
                <a:srgbClr val="FF0000"/>
              </a:solidFill>
            </a:endParaRPr>
          </a:p>
          <a:p>
            <a:endParaRPr lang="en-GB" sz="1600" dirty="0">
              <a:solidFill>
                <a:srgbClr val="FF0000"/>
              </a:solidFill>
            </a:endParaRPr>
          </a:p>
          <a:p>
            <a:r>
              <a:rPr lang="en-GB" dirty="0">
                <a:solidFill>
                  <a:srgbClr val="FF0000"/>
                </a:solidFill>
              </a:rPr>
              <a:t>Note! </a:t>
            </a:r>
            <a:r>
              <a:rPr lang="en-GB" dirty="0" err="1"/>
              <a:t>Compatibilty</a:t>
            </a:r>
            <a:r>
              <a:rPr lang="en-GB" dirty="0"/>
              <a:t> with </a:t>
            </a:r>
            <a:r>
              <a:rPr lang="en-GB" dirty="0" err="1"/>
              <a:t>OpenIPSL</a:t>
            </a:r>
            <a:r>
              <a:rPr lang="en-GB" dirty="0"/>
              <a:t> is checked for OpenModelica version 1.9.6.</a:t>
            </a:r>
            <a:endParaRPr lang="en-GB" dirty="0">
              <a:solidFill>
                <a:srgbClr val="FF0000"/>
              </a:solidFill>
            </a:endParaRPr>
          </a:p>
        </p:txBody>
      </p:sp>
      <p:sp>
        <p:nvSpPr>
          <p:cNvPr id="5" name="Date Placeholder 4"/>
          <p:cNvSpPr>
            <a:spLocks noGrp="1"/>
          </p:cNvSpPr>
          <p:nvPr>
            <p:ph type="dt" sz="half" idx="10"/>
          </p:nvPr>
        </p:nvSpPr>
        <p:spPr/>
        <p:txBody>
          <a:bodyPr/>
          <a:lstStyle/>
          <a:p>
            <a:fld id="{D78BBBCD-5E10-4B5F-9033-296DC189B3CD}"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p>
        </p:txBody>
      </p:sp>
      <p:pic>
        <p:nvPicPr>
          <p:cNvPr id="6" name="Picture 5"/>
          <p:cNvPicPr>
            <a:picLocks noChangeAspect="1"/>
          </p:cNvPicPr>
          <p:nvPr/>
        </p:nvPicPr>
        <p:blipFill>
          <a:blip r:embed="rId4"/>
          <a:stretch>
            <a:fillRect/>
          </a:stretch>
        </p:blipFill>
        <p:spPr>
          <a:xfrm>
            <a:off x="3563888" y="218381"/>
            <a:ext cx="5715000" cy="952500"/>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71</a:t>
            </a:fld>
            <a:endParaRPr lang="sv-SE"/>
          </a:p>
        </p:txBody>
      </p:sp>
    </p:spTree>
    <p:extLst>
      <p:ext uri="{BB962C8B-B14F-4D97-AF65-F5344CB8AC3E}">
        <p14:creationId xmlns:p14="http://schemas.microsoft.com/office/powerpoint/2010/main" val="1679340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Check of OpenModelica</a:t>
            </a:r>
            <a:endParaRPr lang="en-GB"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a:t>Tasks to check </a:t>
            </a:r>
            <a:r>
              <a:rPr lang="en-GB" dirty="0" err="1"/>
              <a:t>OpenModelica</a:t>
            </a:r>
            <a:r>
              <a:rPr lang="en-GB" dirty="0"/>
              <a:t> is correctly installed on your computer:</a:t>
            </a:r>
          </a:p>
          <a:p>
            <a:pPr marL="342900" indent="-342900">
              <a:buFont typeface="Arial" panose="020B0604020202020204" pitchFamily="34" charset="0"/>
              <a:buChar char="•"/>
            </a:pPr>
            <a:r>
              <a:rPr lang="en-GB" dirty="0"/>
              <a:t>Start </a:t>
            </a:r>
            <a:r>
              <a:rPr lang="en-GB" dirty="0" err="1"/>
              <a:t>OpenModelica</a:t>
            </a:r>
            <a:r>
              <a:rPr lang="en-GB" dirty="0"/>
              <a:t> Connection Editor (</a:t>
            </a:r>
            <a:r>
              <a:rPr lang="en-GB" dirty="0" err="1"/>
              <a:t>OMEdit</a:t>
            </a:r>
            <a:r>
              <a:rPr lang="en-GB" dirty="0"/>
              <a:t>)</a:t>
            </a:r>
          </a:p>
          <a:p>
            <a:pPr marL="342900" indent="-342900">
              <a:buFont typeface="Arial" panose="020B0604020202020204" pitchFamily="34" charset="0"/>
              <a:buChar char="•"/>
            </a:pPr>
            <a:r>
              <a:rPr lang="en-GB" dirty="0"/>
              <a:t>In the Libraries Browser navigate to </a:t>
            </a:r>
            <a:r>
              <a:rPr lang="en-GB" dirty="0" err="1"/>
              <a:t>Modelica.Blocks.Examples.PIDController</a:t>
            </a:r>
            <a:endParaRPr lang="en-GB" dirty="0"/>
          </a:p>
          <a:p>
            <a:pPr marL="342900" indent="-342900">
              <a:buFont typeface="Arial" panose="020B0604020202020204" pitchFamily="34" charset="0"/>
              <a:buChar char="•"/>
            </a:pPr>
            <a:r>
              <a:rPr lang="en-GB" dirty="0"/>
              <a:t>Select </a:t>
            </a:r>
            <a:r>
              <a:rPr lang="en-GB" dirty="0" err="1"/>
              <a:t>Runge</a:t>
            </a:r>
            <a:r>
              <a:rPr lang="en-GB" dirty="0"/>
              <a:t> </a:t>
            </a:r>
            <a:r>
              <a:rPr lang="en-GB" dirty="0" err="1"/>
              <a:t>Kutta</a:t>
            </a:r>
            <a:r>
              <a:rPr lang="en-GB" dirty="0"/>
              <a:t> as a solver and simulate the model</a:t>
            </a:r>
          </a:p>
          <a:p>
            <a:pPr marL="342900" indent="-342900">
              <a:buFont typeface="Arial" panose="020B0604020202020204" pitchFamily="34" charset="0"/>
              <a:buChar char="•"/>
            </a:pPr>
            <a:r>
              <a:rPr lang="en-GB" dirty="0"/>
              <a:t>In the “Plotting” view, plot variable </a:t>
            </a:r>
            <a:r>
              <a:rPr lang="en-GB" dirty="0" err="1"/>
              <a:t>speedSensor.w</a:t>
            </a:r>
            <a:endParaRPr lang="en-GB" dirty="0"/>
          </a:p>
        </p:txBody>
      </p:sp>
      <p:sp>
        <p:nvSpPr>
          <p:cNvPr id="6" name="Date Placeholder 5"/>
          <p:cNvSpPr>
            <a:spLocks noGrp="1"/>
          </p:cNvSpPr>
          <p:nvPr>
            <p:ph type="dt" sz="half" idx="10"/>
          </p:nvPr>
        </p:nvSpPr>
        <p:spPr/>
        <p:txBody>
          <a:bodyPr/>
          <a:lstStyle/>
          <a:p>
            <a:fld id="{39E80B2B-405E-4C84-9A7E-8F02D761BA71}"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p>
        </p:txBody>
      </p:sp>
      <p:pic>
        <p:nvPicPr>
          <p:cNvPr id="5" name="Picture 4"/>
          <p:cNvPicPr>
            <a:picLocks noChangeAspect="1"/>
          </p:cNvPicPr>
          <p:nvPr/>
        </p:nvPicPr>
        <p:blipFill>
          <a:blip r:embed="rId2"/>
          <a:stretch>
            <a:fillRect/>
          </a:stretch>
        </p:blipFill>
        <p:spPr>
          <a:xfrm>
            <a:off x="5940152" y="86477"/>
            <a:ext cx="3122266" cy="2234446"/>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72</a:t>
            </a:fld>
            <a:endParaRPr lang="sv-SE"/>
          </a:p>
        </p:txBody>
      </p:sp>
    </p:spTree>
    <p:extLst>
      <p:ext uri="{BB962C8B-B14F-4D97-AF65-F5344CB8AC3E}">
        <p14:creationId xmlns:p14="http://schemas.microsoft.com/office/powerpoint/2010/main" val="1740684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1</a:t>
            </a:r>
          </a:p>
        </p:txBody>
      </p:sp>
      <p:sp>
        <p:nvSpPr>
          <p:cNvPr id="3" name="Content Placeholder 2"/>
          <p:cNvSpPr>
            <a:spLocks noGrp="1"/>
          </p:cNvSpPr>
          <p:nvPr>
            <p:ph idx="1"/>
          </p:nvPr>
        </p:nvSpPr>
        <p:spPr/>
        <p:txBody>
          <a:bodyPr/>
          <a:lstStyle/>
          <a:p>
            <a:pPr marL="0" indent="0">
              <a:buNone/>
            </a:pPr>
            <a:r>
              <a:rPr lang="en-GB" dirty="0"/>
              <a:t>Upon launch, the Connection Editor will present the following window</a:t>
            </a:r>
          </a:p>
          <a:p>
            <a:pPr marL="0" indent="0">
              <a:buNone/>
            </a:pPr>
            <a:endParaRPr lang="en-GB" dirty="0"/>
          </a:p>
        </p:txBody>
      </p:sp>
      <p:sp>
        <p:nvSpPr>
          <p:cNvPr id="6" name="Date Placeholder 5"/>
          <p:cNvSpPr>
            <a:spLocks noGrp="1"/>
          </p:cNvSpPr>
          <p:nvPr>
            <p:ph type="dt" sz="half" idx="10"/>
          </p:nvPr>
        </p:nvSpPr>
        <p:spPr/>
        <p:txBody>
          <a:bodyPr/>
          <a:lstStyle/>
          <a:p>
            <a:fld id="{6D0E601E-2CB4-46C9-868E-7C6A5656D43E}"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752162"/>
            <a:ext cx="7394748" cy="4194209"/>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73</a:t>
            </a:fld>
            <a:endParaRPr lang="sv-SE"/>
          </a:p>
        </p:txBody>
      </p:sp>
    </p:spTree>
    <p:extLst>
      <p:ext uri="{BB962C8B-B14F-4D97-AF65-F5344CB8AC3E}">
        <p14:creationId xmlns:p14="http://schemas.microsoft.com/office/powerpoint/2010/main" val="33360728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2</a:t>
            </a:r>
          </a:p>
        </p:txBody>
      </p:sp>
      <p:sp>
        <p:nvSpPr>
          <p:cNvPr id="3" name="Content Placeholder 2"/>
          <p:cNvSpPr>
            <a:spLocks noGrp="1"/>
          </p:cNvSpPr>
          <p:nvPr>
            <p:ph idx="1"/>
          </p:nvPr>
        </p:nvSpPr>
        <p:spPr/>
        <p:txBody>
          <a:bodyPr/>
          <a:lstStyle/>
          <a:p>
            <a:pPr marL="0" indent="0">
              <a:buNone/>
            </a:pPr>
            <a:r>
              <a:rPr lang="en-GB" dirty="0"/>
              <a:t>Browse the Modelica library to find the </a:t>
            </a:r>
            <a:r>
              <a:rPr lang="en-GB" dirty="0" err="1"/>
              <a:t>PID_Controller</a:t>
            </a:r>
            <a:r>
              <a:rPr lang="en-GB" dirty="0"/>
              <a:t> and open it</a:t>
            </a:r>
          </a:p>
          <a:p>
            <a:pPr marL="0" indent="0">
              <a:buNone/>
            </a:pPr>
            <a:endParaRPr lang="en-GB" dirty="0"/>
          </a:p>
        </p:txBody>
      </p:sp>
      <p:sp>
        <p:nvSpPr>
          <p:cNvPr id="5" name="Date Placeholder 4"/>
          <p:cNvSpPr>
            <a:spLocks noGrp="1"/>
          </p:cNvSpPr>
          <p:nvPr>
            <p:ph type="dt" sz="half" idx="10"/>
          </p:nvPr>
        </p:nvSpPr>
        <p:spPr/>
        <p:txBody>
          <a:bodyPr/>
          <a:lstStyle/>
          <a:p>
            <a:fld id="{4921869A-23EA-4FF8-9246-50A5BE40ED07}" type="datetime1">
              <a:rPr lang="en-US" smtClean="0"/>
              <a:t>11/15/2016</a:t>
            </a:fld>
            <a:endParaRPr lang="sv-SE"/>
          </a:p>
        </p:txBody>
      </p:sp>
      <p:sp>
        <p:nvSpPr>
          <p:cNvPr id="6" name="Footer Placeholder 5"/>
          <p:cNvSpPr>
            <a:spLocks noGrp="1"/>
          </p:cNvSpPr>
          <p:nvPr>
            <p:ph type="ftr" sz="quarter" idx="11"/>
          </p:nvPr>
        </p:nvSpPr>
        <p:spPr/>
        <p:txBody>
          <a:bodyPr/>
          <a:lstStyle/>
          <a:p>
            <a:r>
              <a:rPr lang="sv-SE"/>
              <a:t>OpenIPSL Getting Started</a:t>
            </a:r>
            <a:endParaRPr lang="sv-SE" dirty="0"/>
          </a:p>
        </p:txBody>
      </p:sp>
      <p:grpSp>
        <p:nvGrpSpPr>
          <p:cNvPr id="8" name="Group 7"/>
          <p:cNvGrpSpPr/>
          <p:nvPr/>
        </p:nvGrpSpPr>
        <p:grpSpPr>
          <a:xfrm>
            <a:off x="2044960" y="1844824"/>
            <a:ext cx="4831296" cy="3987800"/>
            <a:chOff x="3429000" y="2138363"/>
            <a:chExt cx="4831296" cy="398780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138363"/>
              <a:ext cx="2286000" cy="3987800"/>
            </a:xfrm>
            <a:prstGeom prst="rect">
              <a:avLst/>
            </a:prstGeom>
          </p:spPr>
        </p:pic>
        <p:cxnSp>
          <p:nvCxnSpPr>
            <p:cNvPr id="9" name="Straight Arrow Connector 8"/>
            <p:cNvCxnSpPr/>
            <p:nvPr/>
          </p:nvCxnSpPr>
          <p:spPr>
            <a:xfrm flipH="1">
              <a:off x="5302424" y="3645024"/>
              <a:ext cx="1250776"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569088" y="3321858"/>
              <a:ext cx="1691208" cy="64633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Double-click to open</a:t>
              </a:r>
            </a:p>
          </p:txBody>
        </p:sp>
      </p:grpSp>
      <p:sp>
        <p:nvSpPr>
          <p:cNvPr id="11" name="Slide Number Placeholder 10"/>
          <p:cNvSpPr>
            <a:spLocks noGrp="1"/>
          </p:cNvSpPr>
          <p:nvPr>
            <p:ph type="sldNum" sz="quarter" idx="12"/>
          </p:nvPr>
        </p:nvSpPr>
        <p:spPr/>
        <p:txBody>
          <a:bodyPr/>
          <a:lstStyle/>
          <a:p>
            <a:fld id="{227F0B53-9592-4779-891F-997228E46E01}" type="slidenum">
              <a:rPr lang="sv-SE" smtClean="0"/>
              <a:t>74</a:t>
            </a:fld>
            <a:endParaRPr lang="sv-SE"/>
          </a:p>
        </p:txBody>
      </p:sp>
    </p:spTree>
    <p:extLst>
      <p:ext uri="{BB962C8B-B14F-4D97-AF65-F5344CB8AC3E}">
        <p14:creationId xmlns:p14="http://schemas.microsoft.com/office/powerpoint/2010/main" val="3420995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3</a:t>
            </a:r>
          </a:p>
        </p:txBody>
      </p:sp>
      <p:sp>
        <p:nvSpPr>
          <p:cNvPr id="3" name="Content Placeholder 2"/>
          <p:cNvSpPr>
            <a:spLocks noGrp="1"/>
          </p:cNvSpPr>
          <p:nvPr>
            <p:ph idx="1"/>
          </p:nvPr>
        </p:nvSpPr>
        <p:spPr/>
        <p:txBody>
          <a:bodyPr/>
          <a:lstStyle/>
          <a:p>
            <a:r>
              <a:rPr lang="en-GB" dirty="0"/>
              <a:t>Simulation settings are accessed on the toolbar:</a:t>
            </a:r>
          </a:p>
          <a:p>
            <a:endParaRPr lang="en-GB" dirty="0"/>
          </a:p>
          <a:p>
            <a:endParaRPr lang="en-GB" dirty="0"/>
          </a:p>
          <a:p>
            <a:endParaRPr lang="en-GB" dirty="0"/>
          </a:p>
          <a:p>
            <a:r>
              <a:rPr lang="en-GB" dirty="0"/>
              <a:t>Adjust the settings to match the followings :</a:t>
            </a:r>
          </a:p>
          <a:p>
            <a:endParaRPr lang="en-GB" dirty="0"/>
          </a:p>
          <a:p>
            <a:r>
              <a:rPr lang="en-GB" dirty="0"/>
              <a:t>Click on </a:t>
            </a:r>
            <a:r>
              <a:rPr lang="en-GB" b="1" dirty="0"/>
              <a:t>Simulate </a:t>
            </a:r>
            <a:r>
              <a:rPr lang="en-GB" dirty="0"/>
              <a:t>to launch the simulation</a:t>
            </a:r>
            <a:endParaRPr lang="en-GB" b="1" dirty="0"/>
          </a:p>
          <a:p>
            <a:pPr marL="0" indent="0">
              <a:buNone/>
            </a:pPr>
            <a:endParaRPr lang="en-GB" dirty="0"/>
          </a:p>
        </p:txBody>
      </p:sp>
      <p:sp>
        <p:nvSpPr>
          <p:cNvPr id="5" name="Date Placeholder 4"/>
          <p:cNvSpPr>
            <a:spLocks noGrp="1"/>
          </p:cNvSpPr>
          <p:nvPr>
            <p:ph type="dt" sz="half" idx="10"/>
          </p:nvPr>
        </p:nvSpPr>
        <p:spPr/>
        <p:txBody>
          <a:bodyPr/>
          <a:lstStyle/>
          <a:p>
            <a:fld id="{CBA4F7A5-64E9-4471-BF6A-662BE008606C}"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cxnSp>
        <p:nvCxnSpPr>
          <p:cNvPr id="9" name="Straight Arrow Connector 8"/>
          <p:cNvCxnSpPr/>
          <p:nvPr/>
        </p:nvCxnSpPr>
        <p:spPr>
          <a:xfrm flipV="1">
            <a:off x="6109888" y="2348881"/>
            <a:ext cx="0" cy="504055"/>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0" y="2022934"/>
            <a:ext cx="7912100" cy="241300"/>
          </a:xfrm>
          <a:prstGeom prst="rect">
            <a:avLst/>
          </a:prstGeom>
        </p:spPr>
      </p:pic>
      <p:sp>
        <p:nvSpPr>
          <p:cNvPr id="11" name="Content Placeholder 2"/>
          <p:cNvSpPr txBox="1">
            <a:spLocks/>
          </p:cNvSpPr>
          <p:nvPr/>
        </p:nvSpPr>
        <p:spPr>
          <a:xfrm>
            <a:off x="457200" y="2636912"/>
            <a:ext cx="8229600" cy="4084563"/>
          </a:xfrm>
          <a:prstGeom prst="rect">
            <a:avLst/>
          </a:prstGeom>
        </p:spPr>
        <p:txBody>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Geneva" charset="-128"/>
                <a:cs typeface="Geneva"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Geneva" charset="-128"/>
                <a:cs typeface="Geneva"/>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Geneva" charset="-128"/>
                <a:cs typeface="Geneva"/>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Geneva" charset="-128"/>
                <a:cs typeface="Geneva"/>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Geneva" charset="-128"/>
                <a:cs typeface="Genev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100000"/>
              </a:lnSpc>
              <a:spcBef>
                <a:spcPct val="20000"/>
              </a:spcBef>
              <a:spcAft>
                <a:spcPct val="0"/>
              </a:spcAft>
              <a:buClrTx/>
              <a:buSzTx/>
              <a:buFont typeface="Arial" pitchFamily="34" charset="0"/>
              <a:buNone/>
              <a:tabLst/>
              <a:defRPr/>
            </a:pPr>
            <a:endParaRPr kumimoji="0" lang="en-GB" sz="2000" b="0" i="0" u="none" strike="noStrike" kern="1200" cap="none" spc="0" normalizeH="0" baseline="0" noProof="0" dirty="0">
              <a:ln>
                <a:noFill/>
              </a:ln>
              <a:solidFill>
                <a:schemeClr val="tx1"/>
              </a:solidFill>
              <a:effectLst/>
              <a:uLnTx/>
              <a:uFillTx/>
              <a:latin typeface="+mn-lt"/>
              <a:ea typeface="Geneva" charset="-128"/>
              <a:cs typeface="Geneva" charset="-128"/>
            </a:endParaRPr>
          </a:p>
        </p:txBody>
      </p:sp>
      <p:sp>
        <p:nvSpPr>
          <p:cNvPr id="12" name="Rectangle 11"/>
          <p:cNvSpPr/>
          <p:nvPr/>
        </p:nvSpPr>
        <p:spPr>
          <a:xfrm>
            <a:off x="6001876" y="2022934"/>
            <a:ext cx="216024" cy="2413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10" name="Group 9"/>
          <p:cNvGrpSpPr/>
          <p:nvPr/>
        </p:nvGrpSpPr>
        <p:grpSpPr>
          <a:xfrm>
            <a:off x="5217532" y="2866631"/>
            <a:ext cx="3536104" cy="3685976"/>
            <a:chOff x="2681796" y="2132856"/>
            <a:chExt cx="4086448" cy="4406056"/>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1796" y="2132856"/>
              <a:ext cx="3979664" cy="4406056"/>
            </a:xfrm>
            <a:prstGeom prst="rect">
              <a:avLst/>
            </a:prstGeom>
          </p:spPr>
        </p:pic>
        <p:cxnSp>
          <p:nvCxnSpPr>
            <p:cNvPr id="14" name="Straight Arrow Connector 13"/>
            <p:cNvCxnSpPr/>
            <p:nvPr/>
          </p:nvCxnSpPr>
          <p:spPr>
            <a:xfrm flipH="1">
              <a:off x="3995936" y="3789040"/>
              <a:ext cx="972108"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796136" y="6324101"/>
              <a:ext cx="972108"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8" name="Slide Number Placeholder 7"/>
          <p:cNvSpPr>
            <a:spLocks noGrp="1"/>
          </p:cNvSpPr>
          <p:nvPr>
            <p:ph type="sldNum" sz="quarter" idx="12"/>
          </p:nvPr>
        </p:nvSpPr>
        <p:spPr/>
        <p:txBody>
          <a:bodyPr/>
          <a:lstStyle/>
          <a:p>
            <a:fld id="{227F0B53-9592-4779-891F-997228E46E01}" type="slidenum">
              <a:rPr lang="sv-SE" smtClean="0"/>
              <a:t>75</a:t>
            </a:fld>
            <a:endParaRPr lang="sv-SE"/>
          </a:p>
        </p:txBody>
      </p:sp>
    </p:spTree>
    <p:extLst>
      <p:ext uri="{BB962C8B-B14F-4D97-AF65-F5344CB8AC3E}">
        <p14:creationId xmlns:p14="http://schemas.microsoft.com/office/powerpoint/2010/main" val="35703579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4a</a:t>
            </a:r>
          </a:p>
        </p:txBody>
      </p:sp>
      <p:sp>
        <p:nvSpPr>
          <p:cNvPr id="3" name="Content Placeholder 2"/>
          <p:cNvSpPr>
            <a:spLocks noGrp="1"/>
          </p:cNvSpPr>
          <p:nvPr>
            <p:ph idx="1"/>
          </p:nvPr>
        </p:nvSpPr>
        <p:spPr/>
        <p:txBody>
          <a:bodyPr/>
          <a:lstStyle/>
          <a:p>
            <a:pPr marL="0" indent="0">
              <a:buNone/>
            </a:pPr>
            <a:r>
              <a:rPr lang="en-GB" dirty="0"/>
              <a:t>Once the simulation is completed (100 %):</a:t>
            </a:r>
            <a:br>
              <a:rPr lang="en-GB" dirty="0"/>
            </a:b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342900" indent="-342900">
              <a:buFont typeface="Arial" panose="020B0604020202020204" pitchFamily="34" charset="0"/>
              <a:buChar char="•"/>
            </a:pPr>
            <a:r>
              <a:rPr lang="en-GB" dirty="0"/>
              <a:t>Access the plotting facility by clicking on the </a:t>
            </a:r>
            <a:r>
              <a:rPr lang="en-GB" b="1" dirty="0"/>
              <a:t>Plotting </a:t>
            </a:r>
            <a:r>
              <a:rPr lang="en-GB" dirty="0"/>
              <a:t>tab in the lower right corner of the screen</a:t>
            </a:r>
          </a:p>
        </p:txBody>
      </p:sp>
      <p:sp>
        <p:nvSpPr>
          <p:cNvPr id="5" name="Date Placeholder 4"/>
          <p:cNvSpPr>
            <a:spLocks noGrp="1"/>
          </p:cNvSpPr>
          <p:nvPr>
            <p:ph type="dt" sz="half" idx="10"/>
          </p:nvPr>
        </p:nvSpPr>
        <p:spPr/>
        <p:txBody>
          <a:bodyPr/>
          <a:lstStyle/>
          <a:p>
            <a:fld id="{C4E5C7F3-C09E-4615-8D64-6C5B4CBF09A5}"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283" y="4005064"/>
            <a:ext cx="3937000" cy="1854200"/>
          </a:xfrm>
          <a:prstGeom prst="rect">
            <a:avLst/>
          </a:prstGeom>
        </p:spPr>
      </p:pic>
      <p:cxnSp>
        <p:nvCxnSpPr>
          <p:cNvPr id="9" name="Straight Arrow Connector 8"/>
          <p:cNvCxnSpPr/>
          <p:nvPr/>
        </p:nvCxnSpPr>
        <p:spPr>
          <a:xfrm>
            <a:off x="7884368" y="4615680"/>
            <a:ext cx="0" cy="1035559"/>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1340768"/>
            <a:ext cx="3562210" cy="2037673"/>
          </a:xfrm>
          <a:prstGeom prst="rect">
            <a:avLst/>
          </a:prstGeom>
        </p:spPr>
      </p:pic>
      <p:sp>
        <p:nvSpPr>
          <p:cNvPr id="10" name="Slide Number Placeholder 9"/>
          <p:cNvSpPr>
            <a:spLocks noGrp="1"/>
          </p:cNvSpPr>
          <p:nvPr>
            <p:ph type="sldNum" sz="quarter" idx="12"/>
          </p:nvPr>
        </p:nvSpPr>
        <p:spPr/>
        <p:txBody>
          <a:bodyPr/>
          <a:lstStyle/>
          <a:p>
            <a:fld id="{227F0B53-9592-4779-891F-997228E46E01}" type="slidenum">
              <a:rPr lang="sv-SE" smtClean="0"/>
              <a:t>76</a:t>
            </a:fld>
            <a:endParaRPr lang="sv-SE"/>
          </a:p>
        </p:txBody>
      </p:sp>
    </p:spTree>
    <p:extLst>
      <p:ext uri="{BB962C8B-B14F-4D97-AF65-F5344CB8AC3E}">
        <p14:creationId xmlns:p14="http://schemas.microsoft.com/office/powerpoint/2010/main" val="3578578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4b</a:t>
            </a:r>
          </a:p>
        </p:txBody>
      </p:sp>
      <p:sp>
        <p:nvSpPr>
          <p:cNvPr id="3" name="Content Placeholder 2"/>
          <p:cNvSpPr>
            <a:spLocks noGrp="1"/>
          </p:cNvSpPr>
          <p:nvPr>
            <p:ph idx="1"/>
          </p:nvPr>
        </p:nvSpPr>
        <p:spPr/>
        <p:txBody>
          <a:bodyPr/>
          <a:lstStyle/>
          <a:p>
            <a:pPr marL="0" indent="0">
              <a:buNone/>
            </a:pPr>
            <a:r>
              <a:rPr lang="en-GB" dirty="0"/>
              <a:t>In the plotting facility, browse the variable to find the rotational speed </a:t>
            </a:r>
            <a:r>
              <a:rPr lang="en-GB" b="1" dirty="0"/>
              <a:t>w</a:t>
            </a:r>
            <a:endParaRPr lang="en-GB" dirty="0"/>
          </a:p>
        </p:txBody>
      </p:sp>
      <p:sp>
        <p:nvSpPr>
          <p:cNvPr id="6" name="Date Placeholder 5"/>
          <p:cNvSpPr>
            <a:spLocks noGrp="1"/>
          </p:cNvSpPr>
          <p:nvPr>
            <p:ph type="dt" sz="half" idx="10"/>
          </p:nvPr>
        </p:nvSpPr>
        <p:spPr/>
        <p:txBody>
          <a:bodyPr/>
          <a:lstStyle/>
          <a:p>
            <a:fld id="{7FD1098C-784F-4187-BD60-26D807D57DC4}"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5" y="1772816"/>
            <a:ext cx="2509627" cy="4107739"/>
          </a:xfrm>
          <a:prstGeom prst="rect">
            <a:avLst/>
          </a:prstGeom>
        </p:spPr>
      </p:pic>
      <p:cxnSp>
        <p:nvCxnSpPr>
          <p:cNvPr id="9" name="Straight Arrow Connector 8"/>
          <p:cNvCxnSpPr/>
          <p:nvPr/>
        </p:nvCxnSpPr>
        <p:spPr>
          <a:xfrm flipH="1">
            <a:off x="5137410" y="5157192"/>
            <a:ext cx="1296144"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227F0B53-9592-4779-891F-997228E46E01}" type="slidenum">
              <a:rPr lang="sv-SE" smtClean="0"/>
              <a:t>77</a:t>
            </a:fld>
            <a:endParaRPr lang="sv-SE"/>
          </a:p>
        </p:txBody>
      </p:sp>
    </p:spTree>
    <p:extLst>
      <p:ext uri="{BB962C8B-B14F-4D97-AF65-F5344CB8AC3E}">
        <p14:creationId xmlns:p14="http://schemas.microsoft.com/office/powerpoint/2010/main" val="3052515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Final Result</a:t>
            </a:r>
          </a:p>
        </p:txBody>
      </p:sp>
      <p:sp>
        <p:nvSpPr>
          <p:cNvPr id="3" name="Content Placeholder 2"/>
          <p:cNvSpPr>
            <a:spLocks noGrp="1"/>
          </p:cNvSpPr>
          <p:nvPr>
            <p:ph idx="1"/>
          </p:nvPr>
        </p:nvSpPr>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If your screen looks like this, you’re ready to go!</a:t>
            </a:r>
          </a:p>
          <a:p>
            <a:endParaRPr lang="en-GB" dirty="0"/>
          </a:p>
        </p:txBody>
      </p:sp>
      <p:sp>
        <p:nvSpPr>
          <p:cNvPr id="5" name="Date Placeholder 4"/>
          <p:cNvSpPr>
            <a:spLocks noGrp="1"/>
          </p:cNvSpPr>
          <p:nvPr>
            <p:ph type="dt" sz="half" idx="10"/>
          </p:nvPr>
        </p:nvSpPr>
        <p:spPr/>
        <p:txBody>
          <a:bodyPr/>
          <a:lstStyle/>
          <a:p>
            <a:fld id="{DE0D17D9-A3BE-4D38-8630-DD70CE32C1D0}"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5211" y="1628800"/>
            <a:ext cx="5868144" cy="3328338"/>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78</a:t>
            </a:fld>
            <a:endParaRPr lang="sv-SE"/>
          </a:p>
        </p:txBody>
      </p:sp>
    </p:spTree>
    <p:extLst>
      <p:ext uri="{BB962C8B-B14F-4D97-AF65-F5344CB8AC3E}">
        <p14:creationId xmlns:p14="http://schemas.microsoft.com/office/powerpoint/2010/main" val="2636214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63888" y="2852936"/>
            <a:ext cx="331236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ysClr val="windowText" lastClr="000000"/>
                </a:solidFill>
                <a:effectLst/>
                <a:uLnTx/>
                <a:uFillTx/>
              </a:rPr>
              <a:t>Part 2</a:t>
            </a:r>
          </a:p>
        </p:txBody>
      </p:sp>
      <p:sp>
        <p:nvSpPr>
          <p:cNvPr id="2" name="Date Placeholder 1"/>
          <p:cNvSpPr>
            <a:spLocks noGrp="1"/>
          </p:cNvSpPr>
          <p:nvPr>
            <p:ph type="dt" sz="half" idx="10"/>
          </p:nvPr>
        </p:nvSpPr>
        <p:spPr/>
        <p:txBody>
          <a:bodyPr/>
          <a:lstStyle/>
          <a:p>
            <a:fld id="{832E7791-1335-4209-A3A6-5D484841CD27}" type="datetime1">
              <a:rPr lang="en-US" smtClean="0"/>
              <a:t>11/15/2016</a:t>
            </a:fld>
            <a:endParaRPr lang="sv-SE"/>
          </a:p>
        </p:txBody>
      </p:sp>
      <p:sp>
        <p:nvSpPr>
          <p:cNvPr id="3" name="Footer Placeholder 2"/>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79</a:t>
            </a:fld>
            <a:endParaRPr lang="sv-SE"/>
          </a:p>
        </p:txBody>
      </p:sp>
    </p:spTree>
    <p:extLst>
      <p:ext uri="{BB962C8B-B14F-4D97-AF65-F5344CB8AC3E}">
        <p14:creationId xmlns:p14="http://schemas.microsoft.com/office/powerpoint/2010/main" val="217830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Library introduction</a:t>
            </a:r>
            <a:endParaRPr lang="en-US" dirty="0"/>
          </a:p>
        </p:txBody>
      </p:sp>
      <p:sp>
        <p:nvSpPr>
          <p:cNvPr id="10" name="Footer Placeholder 9"/>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fld id="{440EDFD1-B7BF-467C-97A6-8BB3B0D76BCB}" type="slidenum">
              <a:rPr lang="en-US" smtClean="0"/>
              <a:pPr/>
              <a:t>8</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5" name="Content Placeholder 14"/>
          <p:cNvSpPr>
            <a:spLocks noGrp="1"/>
          </p:cNvSpPr>
          <p:nvPr>
            <p:ph idx="1"/>
          </p:nvPr>
        </p:nvSpPr>
        <p:spPr>
          <a:xfrm>
            <a:off x="338965" y="1582739"/>
            <a:ext cx="6681308" cy="4078286"/>
          </a:xfrm>
        </p:spPr>
        <p:txBody>
          <a:bodyPr>
            <a:normAutofit fontScale="92500" lnSpcReduction="10000"/>
          </a:bodyPr>
          <a:lstStyle/>
          <a:p>
            <a:pPr>
              <a:spcBef>
                <a:spcPts val="600"/>
              </a:spcBef>
              <a:spcAft>
                <a:spcPts val="1200"/>
              </a:spcAft>
            </a:pPr>
            <a:r>
              <a:rPr lang="en-US" b="1" dirty="0" err="1"/>
              <a:t>NonElectrical</a:t>
            </a:r>
            <a:endParaRPr lang="en-US" dirty="0"/>
          </a:p>
          <a:p>
            <a:pPr marL="285750" indent="-285750">
              <a:spcBef>
                <a:spcPts val="600"/>
              </a:spcBef>
              <a:spcAft>
                <a:spcPts val="600"/>
              </a:spcAft>
              <a:buFont typeface="Arial" charset="0"/>
              <a:buChar char="•"/>
            </a:pPr>
            <a:r>
              <a:rPr lang="en-US" dirty="0"/>
              <a:t>The</a:t>
            </a:r>
            <a:r>
              <a:rPr lang="en-US" i="1" dirty="0"/>
              <a:t> </a:t>
            </a:r>
            <a:r>
              <a:rPr lang="en-US" i="1" dirty="0" err="1"/>
              <a:t>NonElectrical</a:t>
            </a:r>
            <a:r>
              <a:rPr lang="en-US" i="1" dirty="0"/>
              <a:t> </a:t>
            </a:r>
            <a:r>
              <a:rPr lang="en-US" dirty="0"/>
              <a:t>package is comprised by functions, blocks or models, which are used to build the aforementioned power system component models : Transfer functions, logical operators, etc. </a:t>
            </a:r>
          </a:p>
          <a:p>
            <a:pPr marL="285750" indent="-285750">
              <a:spcBef>
                <a:spcPts val="600"/>
              </a:spcBef>
              <a:spcAft>
                <a:spcPts val="600"/>
              </a:spcAft>
              <a:buFont typeface="Arial" charset="0"/>
              <a:buChar char="•"/>
            </a:pPr>
            <a:r>
              <a:rPr lang="en-US" dirty="0"/>
              <a:t>They perform specific operations which were not available in the Modelica Standard Library (MSL) </a:t>
            </a:r>
          </a:p>
          <a:p>
            <a:pPr>
              <a:spcBef>
                <a:spcPts val="600"/>
              </a:spcBef>
              <a:spcAft>
                <a:spcPts val="1200"/>
              </a:spcAft>
            </a:pPr>
            <a:r>
              <a:rPr lang="en-US" b="1" dirty="0"/>
              <a:t>Connectors</a:t>
            </a:r>
          </a:p>
          <a:p>
            <a:pPr marL="285750" indent="-285750">
              <a:spcBef>
                <a:spcPts val="600"/>
              </a:spcBef>
              <a:spcAft>
                <a:spcPts val="1200"/>
              </a:spcAft>
              <a:buFont typeface="Arial" charset="0"/>
              <a:buChar char="•"/>
            </a:pPr>
            <a:r>
              <a:rPr lang="en-US" dirty="0"/>
              <a:t>The </a:t>
            </a:r>
            <a:r>
              <a:rPr lang="en-US" i="1" dirty="0"/>
              <a:t>Connectors</a:t>
            </a:r>
            <a:r>
              <a:rPr lang="en-US" dirty="0"/>
              <a:t> package contains a set of specifically developed Modelica connectors to harmonize the models in this library ( e.g. </a:t>
            </a:r>
            <a:r>
              <a:rPr lang="en-US" i="1" dirty="0" err="1"/>
              <a:t>PwPin</a:t>
            </a:r>
            <a:r>
              <a:rPr lang="en-US" dirty="0"/>
              <a:t> a connector, which contains voltage and current quantities in phasor representation)</a:t>
            </a:r>
          </a:p>
          <a:p>
            <a:pPr>
              <a:spcBef>
                <a:spcPts val="600"/>
              </a:spcBef>
              <a:spcAft>
                <a:spcPts val="1200"/>
              </a:spcAft>
            </a:pPr>
            <a:endParaRPr lang="en-US" b="1" dirty="0"/>
          </a:p>
          <a:p>
            <a:pPr marL="285750" indent="-285750">
              <a:spcBef>
                <a:spcPts val="600"/>
              </a:spcBef>
              <a:spcAft>
                <a:spcPts val="1200"/>
              </a:spcAft>
              <a:buFont typeface="Arial" panose="020B0604020202020204" pitchFamily="34" charset="0"/>
              <a:buChar char="•"/>
            </a:pPr>
            <a:endParaRPr lang="en-US" b="1" dirty="0"/>
          </a:p>
          <a:p>
            <a:endParaRPr lang="en-US" dirty="0"/>
          </a:p>
        </p:txBody>
      </p:sp>
      <p:grpSp>
        <p:nvGrpSpPr>
          <p:cNvPr id="6" name="Group 5"/>
          <p:cNvGrpSpPr>
            <a:grpSpLocks noChangeAspect="1"/>
          </p:cNvGrpSpPr>
          <p:nvPr/>
        </p:nvGrpSpPr>
        <p:grpSpPr>
          <a:xfrm>
            <a:off x="7020272" y="1542582"/>
            <a:ext cx="1944216" cy="2500762"/>
            <a:chOff x="6516216" y="2441595"/>
            <a:chExt cx="1033601" cy="1329477"/>
          </a:xfrm>
        </p:grpSpPr>
        <p:pic>
          <p:nvPicPr>
            <p:cNvPr id="3" name="Picture 2"/>
            <p:cNvPicPr>
              <a:picLocks noChangeAspect="1"/>
            </p:cNvPicPr>
            <p:nvPr/>
          </p:nvPicPr>
          <p:blipFill>
            <a:blip r:embed="rId3"/>
            <a:stretch>
              <a:fillRect/>
            </a:stretch>
          </p:blipFill>
          <p:spPr>
            <a:xfrm>
              <a:off x="6516216" y="2441595"/>
              <a:ext cx="1025394" cy="1329477"/>
            </a:xfrm>
            <a:prstGeom prst="rect">
              <a:avLst/>
            </a:prstGeom>
          </p:spPr>
        </p:pic>
        <p:sp>
          <p:nvSpPr>
            <p:cNvPr id="9" name="Rectangle 8"/>
            <p:cNvSpPr/>
            <p:nvPr/>
          </p:nvSpPr>
          <p:spPr>
            <a:xfrm>
              <a:off x="6665495" y="3019926"/>
              <a:ext cx="884322" cy="60157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1253174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Download OpenIPSL!</a:t>
            </a:r>
            <a:endParaRPr lang="en-US" dirty="0"/>
          </a:p>
        </p:txBody>
      </p:sp>
      <p:sp>
        <p:nvSpPr>
          <p:cNvPr id="3" name="Content Placeholder 2"/>
          <p:cNvSpPr>
            <a:spLocks noGrp="1"/>
          </p:cNvSpPr>
          <p:nvPr>
            <p:ph idx="1"/>
          </p:nvPr>
        </p:nvSpPr>
        <p:spPr/>
        <p:txBody>
          <a:bodyPr>
            <a:normAutofit lnSpcReduction="10000"/>
          </a:bodyPr>
          <a:lstStyle/>
          <a:p>
            <a:r>
              <a:rPr lang="en-US" dirty="0"/>
              <a:t>Go to our </a:t>
            </a:r>
            <a:r>
              <a:rPr lang="en-US" dirty="0" err="1"/>
              <a:t>Github</a:t>
            </a:r>
            <a:r>
              <a:rPr lang="en-US" dirty="0"/>
              <a:t> repo:</a:t>
            </a:r>
          </a:p>
          <a:p>
            <a:r>
              <a:rPr lang="en-US" sz="1800" dirty="0">
                <a:hlinkClick r:id="rId2"/>
              </a:rPr>
              <a:t>https://github.com/SmarTS-Lab/OpenIPSL/releases/tag/Tuto_PTI_Brazil_17</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Note: A dedicated package will be prepared for the tutorial and uploaded soon. We will request you to download that package on the day of the tutorial so everybody has the same files.</a:t>
            </a:r>
            <a:br>
              <a:rPr lang="en-US" sz="1800" dirty="0"/>
            </a:br>
            <a:r>
              <a:rPr lang="en-US" sz="1800" dirty="0"/>
              <a:t>The dedicated package will also be available on a </a:t>
            </a:r>
            <a:r>
              <a:rPr lang="en-US" sz="1800" dirty="0" err="1"/>
              <a:t>usb</a:t>
            </a:r>
            <a:r>
              <a:rPr lang="en-US" sz="1800" dirty="0"/>
              <a:t> stick that we can circulate on the day of the tutorial. </a:t>
            </a:r>
          </a:p>
          <a:p>
            <a:endParaRPr lang="en-US" dirty="0"/>
          </a:p>
        </p:txBody>
      </p:sp>
      <p:sp>
        <p:nvSpPr>
          <p:cNvPr id="6" name="Date Placeholder 5"/>
          <p:cNvSpPr>
            <a:spLocks noGrp="1"/>
          </p:cNvSpPr>
          <p:nvPr>
            <p:ph type="dt" sz="half" idx="10"/>
          </p:nvPr>
        </p:nvSpPr>
        <p:spPr/>
        <p:txBody>
          <a:bodyPr/>
          <a:lstStyle/>
          <a:p>
            <a:fld id="{BF3F8861-4EEE-4EF4-ADE3-2EE6705C26D8}" type="datetime1">
              <a:rPr lang="en-US" smtClean="0"/>
              <a:t>11/15/2016</a:t>
            </a:fld>
            <a:endParaRPr lang="sv-SE"/>
          </a:p>
        </p:txBody>
      </p:sp>
      <p:sp>
        <p:nvSpPr>
          <p:cNvPr id="9" name="Footer Placeholder 8"/>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7819260" y="260778"/>
            <a:ext cx="1066228" cy="1066228"/>
          </a:xfrm>
          <a:prstGeom prst="rect">
            <a:avLst/>
          </a:prstGeom>
        </p:spPr>
      </p:pic>
      <p:grpSp>
        <p:nvGrpSpPr>
          <p:cNvPr id="16" name="Group 15"/>
          <p:cNvGrpSpPr/>
          <p:nvPr/>
        </p:nvGrpSpPr>
        <p:grpSpPr>
          <a:xfrm>
            <a:off x="1835696" y="2132856"/>
            <a:ext cx="5124614" cy="2095897"/>
            <a:chOff x="1634180" y="2485231"/>
            <a:chExt cx="5124614" cy="2095897"/>
          </a:xfrm>
        </p:grpSpPr>
        <p:pic>
          <p:nvPicPr>
            <p:cNvPr id="15" name="Picture 14"/>
            <p:cNvPicPr>
              <a:picLocks noChangeAspect="1"/>
            </p:cNvPicPr>
            <p:nvPr/>
          </p:nvPicPr>
          <p:blipFill>
            <a:blip r:embed="rId4"/>
            <a:stretch>
              <a:fillRect/>
            </a:stretch>
          </p:blipFill>
          <p:spPr>
            <a:xfrm>
              <a:off x="1634180" y="2485231"/>
              <a:ext cx="3810722" cy="2095897"/>
            </a:xfrm>
            <a:prstGeom prst="rect">
              <a:avLst/>
            </a:prstGeom>
          </p:spPr>
        </p:pic>
        <p:sp>
          <p:nvSpPr>
            <p:cNvPr id="7" name="Rounded Rectangle 6"/>
            <p:cNvSpPr/>
            <p:nvPr/>
          </p:nvSpPr>
          <p:spPr>
            <a:xfrm>
              <a:off x="2843808" y="3789040"/>
              <a:ext cx="1152128" cy="33281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ounded Rectangle 7"/>
            <p:cNvSpPr/>
            <p:nvPr/>
          </p:nvSpPr>
          <p:spPr>
            <a:xfrm>
              <a:off x="4131010" y="3796473"/>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Click Here!</a:t>
              </a:r>
            </a:p>
          </p:txBody>
        </p:sp>
      </p:grpSp>
      <p:sp>
        <p:nvSpPr>
          <p:cNvPr id="10" name="Slide Number Placeholder 9"/>
          <p:cNvSpPr>
            <a:spLocks noGrp="1"/>
          </p:cNvSpPr>
          <p:nvPr>
            <p:ph type="sldNum" sz="quarter" idx="12"/>
          </p:nvPr>
        </p:nvSpPr>
        <p:spPr/>
        <p:txBody>
          <a:bodyPr/>
          <a:lstStyle/>
          <a:p>
            <a:fld id="{227F0B53-9592-4779-891F-997228E46E01}" type="slidenum">
              <a:rPr lang="sv-SE" smtClean="0"/>
              <a:t>80</a:t>
            </a:fld>
            <a:endParaRPr lang="sv-SE"/>
          </a:p>
        </p:txBody>
      </p:sp>
    </p:spTree>
    <p:extLst>
      <p:ext uri="{BB962C8B-B14F-4D97-AF65-F5344CB8AC3E}">
        <p14:creationId xmlns:p14="http://schemas.microsoft.com/office/powerpoint/2010/main" val="147005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the </a:t>
            </a:r>
            <a:r>
              <a:rPr lang="en-US" dirty="0" err="1"/>
              <a:t>OpenIPSL</a:t>
            </a:r>
            <a:r>
              <a:rPr lang="en-US" dirty="0"/>
              <a:t> to </a:t>
            </a:r>
            <a:r>
              <a:rPr lang="en-US" dirty="0" err="1"/>
              <a:t>OMEdit</a:t>
            </a:r>
            <a:endParaRPr lang="en-US" dirty="0"/>
          </a:p>
        </p:txBody>
      </p:sp>
      <p:sp>
        <p:nvSpPr>
          <p:cNvPr id="3" name="Content Placeholder 2"/>
          <p:cNvSpPr>
            <a:spLocks noGrp="1"/>
          </p:cNvSpPr>
          <p:nvPr>
            <p:ph idx="1"/>
          </p:nvPr>
        </p:nvSpPr>
        <p:spPr/>
        <p:txBody>
          <a:bodyPr/>
          <a:lstStyle/>
          <a:p>
            <a:r>
              <a:rPr lang="en-US" dirty="0"/>
              <a:t>External libraries, e.g. </a:t>
            </a:r>
            <a:r>
              <a:rPr lang="en-US" dirty="0" err="1"/>
              <a:t>OpenIPSL</a:t>
            </a:r>
            <a:r>
              <a:rPr lang="en-US" dirty="0"/>
              <a:t>, must be loaded in </a:t>
            </a:r>
            <a:r>
              <a:rPr lang="en-US" dirty="0" err="1"/>
              <a:t>OMEdit</a:t>
            </a:r>
            <a:r>
              <a:rPr lang="en-US" dirty="0"/>
              <a:t> to be used:</a:t>
            </a:r>
          </a:p>
          <a:p>
            <a:pPr marL="342900" indent="-342900">
              <a:buFont typeface="Arial" panose="020B0604020202020204" pitchFamily="34" charset="0"/>
              <a:buChar char="•"/>
            </a:pPr>
            <a:r>
              <a:rPr lang="en-US" dirty="0"/>
              <a:t>Unzip the package downloaded at the previous step</a:t>
            </a:r>
          </a:p>
          <a:p>
            <a:pPr marL="342900" indent="-342900">
              <a:buFont typeface="Arial" panose="020B0604020202020204" pitchFamily="34" charset="0"/>
              <a:buChar char="•"/>
            </a:pPr>
            <a:r>
              <a:rPr lang="en-US" dirty="0"/>
              <a:t>Open </a:t>
            </a:r>
            <a:r>
              <a:rPr lang="en-US" dirty="0" err="1"/>
              <a:t>OpenModelica</a:t>
            </a:r>
            <a:r>
              <a:rPr lang="en-US" dirty="0"/>
              <a:t> Connection Editor (</a:t>
            </a:r>
            <a:r>
              <a:rPr lang="en-US" dirty="0" err="1"/>
              <a:t>OMEdit</a:t>
            </a:r>
            <a:r>
              <a:rPr lang="en-US" dirty="0"/>
              <a:t>) </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t>
            </a:r>
            <a:r>
              <a:rPr lang="en-US" b="1" dirty="0" err="1"/>
              <a:t>OpenIPSL</a:t>
            </a:r>
            <a:r>
              <a:rPr lang="en-US" b="1" dirty="0"/>
              <a:t> </a:t>
            </a:r>
            <a:r>
              <a:rPr lang="en-US" dirty="0"/>
              <a:t>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Date Placeholder 4"/>
          <p:cNvSpPr>
            <a:spLocks noGrp="1"/>
          </p:cNvSpPr>
          <p:nvPr>
            <p:ph type="dt" sz="half" idx="10"/>
          </p:nvPr>
        </p:nvSpPr>
        <p:spPr/>
        <p:txBody>
          <a:bodyPr/>
          <a:lstStyle/>
          <a:p>
            <a:fld id="{2D0D4632-EF83-4EF9-809F-6B1D15991D5B}" type="datetime1">
              <a:rPr lang="en-US" smtClean="0"/>
              <a:t>11/15/2016</a:t>
            </a:fld>
            <a:endParaRPr lang="sv-SE"/>
          </a:p>
        </p:txBody>
      </p:sp>
      <p:sp>
        <p:nvSpPr>
          <p:cNvPr id="8" name="Footer Placeholder 7"/>
          <p:cNvSpPr>
            <a:spLocks noGrp="1"/>
          </p:cNvSpPr>
          <p:nvPr>
            <p:ph type="ftr" sz="quarter" idx="11"/>
          </p:nvPr>
        </p:nvSpPr>
        <p:spPr/>
        <p:txBody>
          <a:bodyPr/>
          <a:lstStyle/>
          <a:p>
            <a:r>
              <a:rPr lang="sv-SE"/>
              <a:t>OpenIPSL Getting Started</a:t>
            </a:r>
            <a:endParaRPr lang="sv-SE"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 name="Group 9"/>
          <p:cNvGrpSpPr/>
          <p:nvPr/>
        </p:nvGrpSpPr>
        <p:grpSpPr>
          <a:xfrm>
            <a:off x="925053" y="3632459"/>
            <a:ext cx="7319355" cy="2676861"/>
            <a:chOff x="925053" y="4064507"/>
            <a:chExt cx="7319355" cy="2676861"/>
          </a:xfrm>
        </p:grpSpPr>
        <p:pic>
          <p:nvPicPr>
            <p:cNvPr id="6" name="Picture 5"/>
            <p:cNvPicPr>
              <a:picLocks noChangeAspect="1"/>
            </p:cNvPicPr>
            <p:nvPr/>
          </p:nvPicPr>
          <p:blipFill>
            <a:blip r:embed="rId2"/>
            <a:stretch>
              <a:fillRect/>
            </a:stretch>
          </p:blipFill>
          <p:spPr>
            <a:xfrm>
              <a:off x="6678800" y="4064507"/>
              <a:ext cx="1565608" cy="2676861"/>
            </a:xfrm>
            <a:prstGeom prst="rect">
              <a:avLst/>
            </a:prstGeom>
          </p:spPr>
        </p:pic>
        <p:pic>
          <p:nvPicPr>
            <p:cNvPr id="7" name="Picture 6"/>
            <p:cNvPicPr>
              <a:picLocks noChangeAspect="1"/>
            </p:cNvPicPr>
            <p:nvPr/>
          </p:nvPicPr>
          <p:blipFill>
            <a:blip r:embed="rId3"/>
            <a:stretch>
              <a:fillRect/>
            </a:stretch>
          </p:blipFill>
          <p:spPr>
            <a:xfrm>
              <a:off x="925053" y="4108824"/>
              <a:ext cx="4883110" cy="2183836"/>
            </a:xfrm>
            <a:prstGeom prst="rect">
              <a:avLst/>
            </a:prstGeom>
          </p:spPr>
        </p:pic>
        <p:cxnSp>
          <p:nvCxnSpPr>
            <p:cNvPr id="12" name="Straight Arrow Connector 11"/>
            <p:cNvCxnSpPr/>
            <p:nvPr/>
          </p:nvCxnSpPr>
          <p:spPr>
            <a:xfrm flipV="1">
              <a:off x="2699792" y="5661037"/>
              <a:ext cx="4104456" cy="1463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227F0B53-9592-4779-891F-997228E46E01}" type="slidenum">
              <a:rPr lang="sv-SE" smtClean="0"/>
              <a:t>81</a:t>
            </a:fld>
            <a:endParaRPr lang="sv-SE"/>
          </a:p>
        </p:txBody>
      </p:sp>
    </p:spTree>
    <p:extLst>
      <p:ext uri="{BB962C8B-B14F-4D97-AF65-F5344CB8AC3E}">
        <p14:creationId xmlns:p14="http://schemas.microsoft.com/office/powerpoint/2010/main" val="284041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an Application Example to </a:t>
            </a:r>
            <a:r>
              <a:rPr lang="en-US" dirty="0" err="1"/>
              <a:t>OMEdit</a:t>
            </a:r>
            <a:endParaRPr lang="en-US" dirty="0"/>
          </a:p>
        </p:txBody>
      </p:sp>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an Example: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/Application Examples/</a:t>
            </a:r>
            <a:r>
              <a:rPr lang="en-US" b="1" dirty="0" err="1"/>
              <a:t>KundurSMIB</a:t>
            </a:r>
            <a:r>
              <a:rPr lang="en-US" dirty="0"/>
              <a:t> 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Date Placeholder 5"/>
          <p:cNvSpPr>
            <a:spLocks noGrp="1"/>
          </p:cNvSpPr>
          <p:nvPr>
            <p:ph type="dt" sz="half" idx="10"/>
          </p:nvPr>
        </p:nvSpPr>
        <p:spPr/>
        <p:txBody>
          <a:bodyPr/>
          <a:lstStyle/>
          <a:p>
            <a:fld id="{B2E4F070-7805-40E4-B7BB-FF4B511E1BBC}"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 name="Group 9"/>
          <p:cNvGrpSpPr/>
          <p:nvPr/>
        </p:nvGrpSpPr>
        <p:grpSpPr>
          <a:xfrm>
            <a:off x="633241" y="3167571"/>
            <a:ext cx="7668621" cy="3174481"/>
            <a:chOff x="633241" y="3167571"/>
            <a:chExt cx="7668621" cy="3174481"/>
          </a:xfrm>
        </p:grpSpPr>
        <p:pic>
          <p:nvPicPr>
            <p:cNvPr id="5" name="Picture 4"/>
            <p:cNvPicPr>
              <a:picLocks noChangeAspect="1"/>
            </p:cNvPicPr>
            <p:nvPr/>
          </p:nvPicPr>
          <p:blipFill>
            <a:blip r:embed="rId2"/>
            <a:stretch>
              <a:fillRect/>
            </a:stretch>
          </p:blipFill>
          <p:spPr>
            <a:xfrm>
              <a:off x="633241" y="3772089"/>
              <a:ext cx="5227396" cy="2105183"/>
            </a:xfrm>
            <a:prstGeom prst="rect">
              <a:avLst/>
            </a:prstGeom>
          </p:spPr>
        </p:pic>
        <p:pic>
          <p:nvPicPr>
            <p:cNvPr id="8" name="Picture 7"/>
            <p:cNvPicPr>
              <a:picLocks noChangeAspect="1"/>
            </p:cNvPicPr>
            <p:nvPr/>
          </p:nvPicPr>
          <p:blipFill>
            <a:blip r:embed="rId3"/>
            <a:stretch>
              <a:fillRect/>
            </a:stretch>
          </p:blipFill>
          <p:spPr>
            <a:xfrm>
              <a:off x="6516216" y="3167571"/>
              <a:ext cx="1785646" cy="3174481"/>
            </a:xfrm>
            <a:prstGeom prst="rect">
              <a:avLst/>
            </a:prstGeom>
          </p:spPr>
        </p:pic>
        <p:cxnSp>
          <p:nvCxnSpPr>
            <p:cNvPr id="12" name="Straight Arrow Connector 11"/>
            <p:cNvCxnSpPr/>
            <p:nvPr/>
          </p:nvCxnSpPr>
          <p:spPr>
            <a:xfrm>
              <a:off x="2123728" y="4754811"/>
              <a:ext cx="4500362" cy="4743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227F0B53-9592-4779-891F-997228E46E01}" type="slidenum">
              <a:rPr lang="sv-SE" smtClean="0"/>
              <a:t>82</a:t>
            </a:fld>
            <a:endParaRPr lang="sv-SE"/>
          </a:p>
        </p:txBody>
      </p:sp>
    </p:spTree>
    <p:extLst>
      <p:ext uri="{BB962C8B-B14F-4D97-AF65-F5344CB8AC3E}">
        <p14:creationId xmlns:p14="http://schemas.microsoft.com/office/powerpoint/2010/main" val="700087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that it simulates</a:t>
            </a:r>
          </a:p>
        </p:txBody>
      </p:sp>
      <p:sp>
        <p:nvSpPr>
          <p:cNvPr id="8" name="Content Placeholder 7"/>
          <p:cNvSpPr>
            <a:spLocks noGrp="1"/>
          </p:cNvSpPr>
          <p:nvPr>
            <p:ph idx="1"/>
          </p:nvPr>
        </p:nvSpPr>
        <p:spPr/>
        <p:txBody>
          <a:bodyPr/>
          <a:lstStyle/>
          <a:p>
            <a:r>
              <a:rPr lang="en-US" dirty="0"/>
              <a:t>Click on “SMIB”, “Simulation Setup” and “Simulate”</a:t>
            </a:r>
          </a:p>
          <a:p>
            <a:endParaRPr lang="en-US" dirty="0"/>
          </a:p>
        </p:txBody>
      </p:sp>
      <p:sp>
        <p:nvSpPr>
          <p:cNvPr id="6" name="Date Placeholder 5"/>
          <p:cNvSpPr>
            <a:spLocks noGrp="1"/>
          </p:cNvSpPr>
          <p:nvPr>
            <p:ph type="dt" sz="half" idx="10"/>
          </p:nvPr>
        </p:nvSpPr>
        <p:spPr/>
        <p:txBody>
          <a:bodyPr/>
          <a:lstStyle/>
          <a:p>
            <a:fld id="{F9E8AE17-D2C0-456D-8DCC-7C7933CA2F6D}" type="datetime1">
              <a:rPr lang="en-US" smtClean="0"/>
              <a:t>11/15/2016</a:t>
            </a:fld>
            <a:endParaRPr lang="sv-SE"/>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sv-SE" sz="1800" b="0" i="0" u="none" strike="noStrike" kern="0" cap="none" spc="0" normalizeH="0" baseline="0" noProof="0">
              <a:ln>
                <a:noFill/>
              </a:ln>
              <a:solidFill>
                <a:sysClr val="windowText" lastClr="000000"/>
              </a:solidFill>
              <a:effectLst/>
              <a:uLnTx/>
              <a:uFillTx/>
            </a:endParaRPr>
          </a:p>
        </p:txBody>
      </p:sp>
      <p:sp>
        <p:nvSpPr>
          <p:cNvPr id="7" name="Footer Placeholder 6"/>
          <p:cNvSpPr>
            <a:spLocks noGrp="1"/>
          </p:cNvSpPr>
          <p:nvPr>
            <p:ph type="ftr" sz="quarter" idx="11"/>
          </p:nvPr>
        </p:nvSpPr>
        <p:spPr/>
        <p:txBody>
          <a:bodyPr/>
          <a:lstStyle/>
          <a:p>
            <a:r>
              <a:rPr lang="sv-SE"/>
              <a:t>OpenIPSL Getting Started</a:t>
            </a:r>
            <a:endParaRPr lang="sv-SE" dirty="0"/>
          </a:p>
        </p:txBody>
      </p:sp>
      <p:grpSp>
        <p:nvGrpSpPr>
          <p:cNvPr id="12" name="Group 11"/>
          <p:cNvGrpSpPr/>
          <p:nvPr/>
        </p:nvGrpSpPr>
        <p:grpSpPr>
          <a:xfrm>
            <a:off x="251520" y="1656289"/>
            <a:ext cx="8833758" cy="5152422"/>
            <a:chOff x="251520" y="1656289"/>
            <a:chExt cx="8833758" cy="5152422"/>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285288"/>
              <a:ext cx="7020272" cy="42060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573" y="1656289"/>
              <a:ext cx="2829705" cy="5062985"/>
            </a:xfrm>
            <a:prstGeom prst="rect">
              <a:avLst/>
            </a:prstGeom>
          </p:spPr>
        </p:pic>
        <p:sp>
          <p:nvSpPr>
            <p:cNvPr id="10" name="Rounded Rectangle 9"/>
            <p:cNvSpPr/>
            <p:nvPr/>
          </p:nvSpPr>
          <p:spPr>
            <a:xfrm>
              <a:off x="5354964" y="2279796"/>
              <a:ext cx="359750" cy="47683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ounded Rectangle 10"/>
            <p:cNvSpPr/>
            <p:nvPr/>
          </p:nvSpPr>
          <p:spPr>
            <a:xfrm>
              <a:off x="3510926" y="2815917"/>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Click Here!</a:t>
              </a:r>
            </a:p>
          </p:txBody>
        </p:sp>
        <p:sp>
          <p:nvSpPr>
            <p:cNvPr id="13" name="Rounded Rectangle 12"/>
            <p:cNvSpPr/>
            <p:nvPr/>
          </p:nvSpPr>
          <p:spPr>
            <a:xfrm>
              <a:off x="8099611" y="6331881"/>
              <a:ext cx="359750" cy="47683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ounded Rectangle 13"/>
            <p:cNvSpPr/>
            <p:nvPr/>
          </p:nvSpPr>
          <p:spPr>
            <a:xfrm>
              <a:off x="6255573" y="5850170"/>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Click Here!</a:t>
              </a:r>
            </a:p>
          </p:txBody>
        </p:sp>
      </p:grpSp>
    </p:spTree>
    <p:extLst>
      <p:ext uri="{BB962C8B-B14F-4D97-AF65-F5344CB8AC3E}">
        <p14:creationId xmlns:p14="http://schemas.microsoft.com/office/powerpoint/2010/main" val="29670565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results</a:t>
            </a:r>
          </a:p>
        </p:txBody>
      </p:sp>
      <p:sp>
        <p:nvSpPr>
          <p:cNvPr id="7" name="Content Placeholder 6"/>
          <p:cNvSpPr>
            <a:spLocks noGrp="1"/>
          </p:cNvSpPr>
          <p:nvPr>
            <p:ph idx="1"/>
          </p:nvPr>
        </p:nvSpPr>
        <p:spPr/>
        <p:txBody>
          <a:bodyPr/>
          <a:lstStyle/>
          <a:p>
            <a:r>
              <a:rPr lang="en-US" dirty="0"/>
              <a:t>Click on “Plotting”, scroll to “B1” and select “V”</a:t>
            </a:r>
          </a:p>
          <a:p>
            <a:endParaRPr lang="en-US" dirty="0"/>
          </a:p>
        </p:txBody>
      </p:sp>
      <p:sp>
        <p:nvSpPr>
          <p:cNvPr id="3" name="Date Placeholder 2"/>
          <p:cNvSpPr>
            <a:spLocks noGrp="1"/>
          </p:cNvSpPr>
          <p:nvPr>
            <p:ph type="dt" sz="half" idx="10"/>
          </p:nvPr>
        </p:nvSpPr>
        <p:spPr/>
        <p:txBody>
          <a:bodyPr/>
          <a:lstStyle/>
          <a:p>
            <a:fld id="{7FE488E6-667D-46D1-AF6D-3DA2BD48936B}" type="datetime1">
              <a:rPr lang="en-US" smtClean="0"/>
              <a:t>11/15/2016</a:t>
            </a:fld>
            <a:endParaRPr lang="sv-SE"/>
          </a:p>
        </p:txBody>
      </p:sp>
      <p:sp>
        <p:nvSpPr>
          <p:cNvPr id="5" name="Footer Placeholder 4"/>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1645547"/>
            <a:ext cx="7236296" cy="4303733"/>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84</a:t>
            </a:fld>
            <a:endParaRPr lang="sv-SE"/>
          </a:p>
        </p:txBody>
      </p:sp>
    </p:spTree>
    <p:extLst>
      <p:ext uri="{BB962C8B-B14F-4D97-AF65-F5344CB8AC3E}">
        <p14:creationId xmlns:p14="http://schemas.microsoft.com/office/powerpoint/2010/main" val="1202305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Finally, take a look a our documentation!</a:t>
            </a:r>
          </a:p>
        </p:txBody>
      </p:sp>
      <p:sp>
        <p:nvSpPr>
          <p:cNvPr id="3" name="Content Placeholder 2"/>
          <p:cNvSpPr>
            <a:spLocks noGrp="1"/>
          </p:cNvSpPr>
          <p:nvPr>
            <p:ph idx="1"/>
          </p:nvPr>
        </p:nvSpPr>
        <p:spPr/>
        <p:txBody>
          <a:bodyPr/>
          <a:lstStyle/>
          <a:p>
            <a:r>
              <a:rPr lang="en-US" dirty="0"/>
              <a:t>Go to: </a:t>
            </a:r>
            <a:r>
              <a:rPr lang="en-US" dirty="0">
                <a:hlinkClick r:id="rId2"/>
              </a:rPr>
              <a:t>http://openipsl.readthedocs.io/en/latest/index.html</a:t>
            </a:r>
            <a:endParaRPr lang="en-US" dirty="0"/>
          </a:p>
          <a:p>
            <a:endParaRPr lang="en-US" dirty="0"/>
          </a:p>
        </p:txBody>
      </p:sp>
      <p:sp>
        <p:nvSpPr>
          <p:cNvPr id="6" name="Date Placeholder 5"/>
          <p:cNvSpPr>
            <a:spLocks noGrp="1"/>
          </p:cNvSpPr>
          <p:nvPr>
            <p:ph type="dt" sz="half" idx="10"/>
          </p:nvPr>
        </p:nvSpPr>
        <p:spPr/>
        <p:txBody>
          <a:bodyPr/>
          <a:lstStyle/>
          <a:p>
            <a:fld id="{8049ED3E-DBDE-46C0-A3F5-8FACFD106D40}"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1" y="2132856"/>
            <a:ext cx="5184577" cy="3704119"/>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85</a:t>
            </a:fld>
            <a:endParaRPr lang="sv-SE"/>
          </a:p>
        </p:txBody>
      </p:sp>
    </p:spTree>
    <p:extLst>
      <p:ext uri="{BB962C8B-B14F-4D97-AF65-F5344CB8AC3E}">
        <p14:creationId xmlns:p14="http://schemas.microsoft.com/office/powerpoint/2010/main" val="32233740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a:xfrm>
            <a:off x="2699792" y="896892"/>
            <a:ext cx="4680520" cy="956370"/>
          </a:xfrm>
        </p:spPr>
        <p:txBody>
          <a:bodyPr/>
          <a:lstStyle/>
          <a:p>
            <a:r>
              <a:rPr lang="en-GB" sz="3600" dirty="0"/>
              <a:t>You are ready!</a:t>
            </a:r>
            <a:br>
              <a:rPr lang="en-GB" sz="3600" dirty="0"/>
            </a:br>
            <a:r>
              <a:rPr lang="en-GB" sz="2800" b="0" dirty="0">
                <a:solidFill>
                  <a:schemeClr val="bg1">
                    <a:lumMod val="50000"/>
                  </a:schemeClr>
                </a:solidFill>
              </a:rPr>
              <a:t>See you for the workshop</a:t>
            </a:r>
          </a:p>
        </p:txBody>
      </p:sp>
      <p:pic>
        <p:nvPicPr>
          <p:cNvPr id="2" name="Picture 1"/>
          <p:cNvPicPr>
            <a:picLocks noChangeAspect="1"/>
          </p:cNvPicPr>
          <p:nvPr/>
        </p:nvPicPr>
        <p:blipFill>
          <a:blip r:embed="rId2"/>
          <a:stretch>
            <a:fillRect/>
          </a:stretch>
        </p:blipFill>
        <p:spPr>
          <a:xfrm>
            <a:off x="2843808" y="1844824"/>
            <a:ext cx="3528392" cy="3528392"/>
          </a:xfrm>
          <a:prstGeom prst="rect">
            <a:avLst/>
          </a:prstGeom>
        </p:spPr>
      </p:pic>
      <p:sp>
        <p:nvSpPr>
          <p:cNvPr id="3" name="Date Placeholder 2"/>
          <p:cNvSpPr>
            <a:spLocks noGrp="1"/>
          </p:cNvSpPr>
          <p:nvPr>
            <p:ph type="dt" sz="half" idx="10"/>
          </p:nvPr>
        </p:nvSpPr>
        <p:spPr/>
        <p:txBody>
          <a:bodyPr/>
          <a:lstStyle/>
          <a:p>
            <a:fld id="{F426A0F2-B3A4-4DC0-954F-FF537244EDC4}" type="datetime1">
              <a:rPr lang="en-US" smtClean="0"/>
              <a:t>11/15/2016</a:t>
            </a:fld>
            <a:endParaRPr lang="sv-SE"/>
          </a:p>
        </p:txBody>
      </p:sp>
      <p:sp>
        <p:nvSpPr>
          <p:cNvPr id="5" name="Footer Placeholder 4"/>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86</a:t>
            </a:fld>
            <a:endParaRPr lang="sv-SE"/>
          </a:p>
        </p:txBody>
      </p:sp>
    </p:spTree>
    <p:extLst>
      <p:ext uri="{BB962C8B-B14F-4D97-AF65-F5344CB8AC3E}">
        <p14:creationId xmlns:p14="http://schemas.microsoft.com/office/powerpoint/2010/main" val="4099134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introduction</a:t>
            </a:r>
          </a:p>
        </p:txBody>
      </p:sp>
      <p:sp>
        <p:nvSpPr>
          <p:cNvPr id="18" name="Footer Placeholder 1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9</a:t>
            </a:fld>
            <a:endParaRPr lang="en-US" dirty="0"/>
          </a:p>
        </p:txBody>
      </p:sp>
      <p:sp>
        <p:nvSpPr>
          <p:cNvPr id="17" name="Date Placeholder 16"/>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a:xfrm>
            <a:off x="338964" y="1582739"/>
            <a:ext cx="6133051" cy="4078286"/>
          </a:xfrm>
        </p:spPr>
        <p:txBody>
          <a:bodyPr/>
          <a:lstStyle/>
          <a:p>
            <a:r>
              <a:rPr lang="en-US" b="1" dirty="0"/>
              <a:t>Examples</a:t>
            </a:r>
          </a:p>
          <a:p>
            <a:pPr marL="285750" indent="-285750">
              <a:spcBef>
                <a:spcPts val="600"/>
              </a:spcBef>
              <a:spcAft>
                <a:spcPts val="1200"/>
              </a:spcAft>
              <a:buFont typeface="Arial" charset="0"/>
              <a:buChar char="•"/>
            </a:pPr>
            <a:r>
              <a:rPr lang="en-US" dirty="0"/>
              <a:t>In this workshop, the </a:t>
            </a:r>
            <a:r>
              <a:rPr lang="en-US" i="1" dirty="0"/>
              <a:t>Tutorial </a:t>
            </a:r>
            <a:r>
              <a:rPr lang="en-US" dirty="0"/>
              <a:t>package will be used to showcase the possibilities of the library</a:t>
            </a:r>
          </a:p>
          <a:p>
            <a:pPr marL="285750" indent="-285750">
              <a:spcBef>
                <a:spcPts val="600"/>
              </a:spcBef>
              <a:spcAft>
                <a:spcPts val="1200"/>
              </a:spcAft>
              <a:buFont typeface="Arial" charset="0"/>
              <a:buChar char="•"/>
            </a:pPr>
            <a:r>
              <a:rPr lang="en-US" dirty="0"/>
              <a:t>In the packages </a:t>
            </a:r>
            <a:r>
              <a:rPr lang="en-US" i="1" dirty="0"/>
              <a:t>Example_1, Example_2 </a:t>
            </a:r>
            <a:r>
              <a:rPr lang="en-US" dirty="0"/>
              <a:t>and </a:t>
            </a:r>
            <a:r>
              <a:rPr lang="en-US" i="1" dirty="0"/>
              <a:t>Example_3</a:t>
            </a:r>
            <a:r>
              <a:rPr lang="en-US" dirty="0"/>
              <a:t> prepared use cases can be found where steps to build the models are described</a:t>
            </a:r>
          </a:p>
          <a:p>
            <a:pPr marL="285750" indent="-285750">
              <a:spcBef>
                <a:spcPts val="600"/>
              </a:spcBef>
              <a:spcAft>
                <a:spcPts val="1200"/>
              </a:spcAft>
              <a:buFont typeface="Arial" charset="0"/>
              <a:buChar char="•"/>
            </a:pPr>
            <a:r>
              <a:rPr lang="en-US" dirty="0"/>
              <a:t>Package </a:t>
            </a:r>
            <a:r>
              <a:rPr lang="en-US" i="1" dirty="0" err="1"/>
              <a:t>Working_Examples</a:t>
            </a:r>
            <a:r>
              <a:rPr lang="en-US" dirty="0"/>
              <a:t> and corresponding sub-packages will be used by attendees of the workshop to create use cases on their own </a:t>
            </a:r>
          </a:p>
          <a:p>
            <a:endParaRPr lang="en-US" dirty="0"/>
          </a:p>
        </p:txBody>
      </p:sp>
      <p:pic>
        <p:nvPicPr>
          <p:cNvPr id="3" name="Picture 2"/>
          <p:cNvPicPr>
            <a:picLocks noChangeAspect="1"/>
          </p:cNvPicPr>
          <p:nvPr/>
        </p:nvPicPr>
        <p:blipFill>
          <a:blip r:embed="rId3"/>
          <a:stretch>
            <a:fillRect/>
          </a:stretch>
        </p:blipFill>
        <p:spPr>
          <a:xfrm>
            <a:off x="6472015" y="1786970"/>
            <a:ext cx="2232248" cy="2641493"/>
          </a:xfrm>
          <a:prstGeom prst="rect">
            <a:avLst/>
          </a:prstGeom>
        </p:spPr>
      </p:pic>
    </p:spTree>
    <p:extLst>
      <p:ext uri="{BB962C8B-B14F-4D97-AF65-F5344CB8AC3E}">
        <p14:creationId xmlns:p14="http://schemas.microsoft.com/office/powerpoint/2010/main" val="15273262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KTH Blue">
  <a:themeElements>
    <a:clrScheme name="KTH">
      <a:dk1>
        <a:sysClr val="windowText" lastClr="000000"/>
      </a:dk1>
      <a:lt1>
        <a:sysClr val="window" lastClr="FFFFFF"/>
      </a:lt1>
      <a:dk2>
        <a:srgbClr val="1954A6"/>
      </a:dk2>
      <a:lt2>
        <a:srgbClr val="E3E5E3"/>
      </a:lt2>
      <a:accent1>
        <a:srgbClr val="1954A6"/>
      </a:accent1>
      <a:accent2>
        <a:srgbClr val="24A0D8"/>
      </a:accent2>
      <a:accent3>
        <a:srgbClr val="B0C92B"/>
      </a:accent3>
      <a:accent4>
        <a:srgbClr val="D85497"/>
      </a:accent4>
      <a:accent5>
        <a:srgbClr val="E4363E"/>
      </a:accent5>
      <a:accent6>
        <a:srgbClr val="FAB919"/>
      </a:accent6>
      <a:hlink>
        <a:srgbClr val="0000FF"/>
      </a:hlink>
      <a:folHlink>
        <a:srgbClr val="800080"/>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KTH Blue" id="{1FC71DFB-152F-4114-9C4E-7F8DF11469D0}" vid="{0AF9820A-DE4F-41C9-89AF-3E3050E1832C}"/>
    </a:ext>
  </a:extLst>
</a:theme>
</file>

<file path=ppt/theme/theme2.xml><?xml version="1.0" encoding="utf-8"?>
<a:theme xmlns:a="http://schemas.openxmlformats.org/drawingml/2006/main" name="Template_KTH_with colours and grafs">
  <a:themeElements>
    <a:clrScheme name="Anpassat 94">
      <a:dk1>
        <a:sysClr val="windowText" lastClr="000000"/>
      </a:dk1>
      <a:lt1>
        <a:sysClr val="window" lastClr="FFFFFF"/>
      </a:lt1>
      <a:dk2>
        <a:srgbClr val="1F497D"/>
      </a:dk2>
      <a:lt2>
        <a:srgbClr val="EEECE1"/>
      </a:lt2>
      <a:accent1>
        <a:srgbClr val="1954A6"/>
      </a:accent1>
      <a:accent2>
        <a:srgbClr val="5893E5"/>
      </a:accent2>
      <a:accent3>
        <a:srgbClr val="62922E"/>
      </a:accent3>
      <a:accent4>
        <a:srgbClr val="A1D16D"/>
      </a:accent4>
      <a:accent5>
        <a:srgbClr val="9D102D"/>
      </a:accent5>
      <a:accent6>
        <a:srgbClr val="EC4769"/>
      </a:accent6>
      <a:hlink>
        <a:srgbClr val="C2C2C4"/>
      </a:hlink>
      <a:folHlink>
        <a:srgbClr val="800080"/>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KTH_PPT template blue</Template>
  <TotalTime>4486</TotalTime>
  <Words>3359</Words>
  <Application>Microsoft Office PowerPoint</Application>
  <PresentationFormat>On-screen Show (4:3)</PresentationFormat>
  <Paragraphs>956</Paragraphs>
  <Slides>86</Slides>
  <Notes>63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86</vt:i4>
      </vt:variant>
    </vt:vector>
  </HeadingPairs>
  <TitlesOfParts>
    <vt:vector size="95" baseType="lpstr">
      <vt:lpstr>Arial</vt:lpstr>
      <vt:lpstr>Calibri</vt:lpstr>
      <vt:lpstr>Cambria Math</vt:lpstr>
      <vt:lpstr>Cordia New</vt:lpstr>
      <vt:lpstr>Courier</vt:lpstr>
      <vt:lpstr>Geneva</vt:lpstr>
      <vt:lpstr>KTH Blue</vt:lpstr>
      <vt:lpstr>Template_KTH_with colours and grafs</vt:lpstr>
      <vt:lpstr>think-cell Slide</vt:lpstr>
      <vt:lpstr>OpenIPSL Tutorial A Modelica Library for Power Systems Simulation</vt:lpstr>
      <vt:lpstr>Workshop Agenda</vt:lpstr>
      <vt:lpstr>Download OpenIPSL!</vt:lpstr>
      <vt:lpstr>Load the OpenIPSL to OMEdit</vt:lpstr>
      <vt:lpstr>Load an Application Example to OMEdit</vt:lpstr>
      <vt:lpstr>Library introduction</vt:lpstr>
      <vt:lpstr>Library introduction</vt:lpstr>
      <vt:lpstr>Library introduction</vt:lpstr>
      <vt:lpstr>Library introduction</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2</vt:lpstr>
      <vt:lpstr>Example 2</vt:lpstr>
      <vt:lpstr>Example 2</vt:lpstr>
      <vt:lpstr>Example 2</vt:lpstr>
      <vt:lpstr>Example 2</vt:lpstr>
      <vt:lpstr>Example 2</vt:lpstr>
      <vt:lpstr>Example 2</vt:lpstr>
      <vt:lpstr>Example 2</vt:lpstr>
      <vt:lpstr>Example 2</vt:lpstr>
      <vt:lpstr>Example 1</vt:lpstr>
      <vt:lpstr>Example 2</vt:lpstr>
      <vt:lpstr>Example 2</vt:lpstr>
      <vt:lpstr>Example 3</vt:lpstr>
      <vt:lpstr>Example 3</vt:lpstr>
      <vt:lpstr>Example 3</vt:lpstr>
      <vt:lpstr>Example 3</vt:lpstr>
      <vt:lpstr>Example 3</vt:lpstr>
      <vt:lpstr>Bonus: KRK 2-Area model</vt:lpstr>
      <vt:lpstr>Questions?</vt:lpstr>
      <vt:lpstr>OpenIPSL Tutorial A Modelica Library for Power Systems Simulation</vt:lpstr>
      <vt:lpstr>Requirements</vt:lpstr>
      <vt:lpstr>Getting Started with OpenModelica and OpenIPSL</vt:lpstr>
      <vt:lpstr>PowerPoint Presentation</vt:lpstr>
      <vt:lpstr>Installation of</vt:lpstr>
      <vt:lpstr>Check of OpenModelica</vt:lpstr>
      <vt:lpstr>Check of OpenModelica – Step 1</vt:lpstr>
      <vt:lpstr>Check of OpenModelica – Step 2</vt:lpstr>
      <vt:lpstr>Check of OpenModelica – Step 3</vt:lpstr>
      <vt:lpstr>Check of OpenModelica – Step 4a</vt:lpstr>
      <vt:lpstr>Check of OpenModelica – Step 4b</vt:lpstr>
      <vt:lpstr>Check of OpenModelica – Final Result</vt:lpstr>
      <vt:lpstr>PowerPoint Presentation</vt:lpstr>
      <vt:lpstr>Download OpenIPSL!</vt:lpstr>
      <vt:lpstr>Load the OpenIPSL to OMEdit</vt:lpstr>
      <vt:lpstr>Load an Application Example to OMEdit</vt:lpstr>
      <vt:lpstr>Check that it simulates</vt:lpstr>
      <vt:lpstr>Plot the results</vt:lpstr>
      <vt:lpstr>Finally, take a look a our documentation!</vt:lpstr>
      <vt:lpstr>You are ready! See you for the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OpenIPSL</dc:title>
  <dc:creator>Maxime Baudette</dc:creator>
  <cp:lastModifiedBy>Maxime Baudette</cp:lastModifiedBy>
  <cp:revision>386</cp:revision>
  <dcterms:created xsi:type="dcterms:W3CDTF">2014-11-18T14:50:55Z</dcterms:created>
  <dcterms:modified xsi:type="dcterms:W3CDTF">2016-11-15T13:54:15Z</dcterms:modified>
</cp:coreProperties>
</file>